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7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8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9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sldIdLst>
    <p:sldId id="320" r:id="rId2"/>
    <p:sldId id="535" r:id="rId3"/>
    <p:sldId id="536" r:id="rId4"/>
    <p:sldId id="537" r:id="rId5"/>
    <p:sldId id="538" r:id="rId6"/>
    <p:sldId id="539" r:id="rId7"/>
    <p:sldId id="540" r:id="rId8"/>
    <p:sldId id="541" r:id="rId9"/>
    <p:sldId id="542" r:id="rId10"/>
    <p:sldId id="543" r:id="rId11"/>
    <p:sldId id="544" r:id="rId12"/>
    <p:sldId id="545" r:id="rId13"/>
    <p:sldId id="546" r:id="rId14"/>
    <p:sldId id="547" r:id="rId15"/>
    <p:sldId id="548" r:id="rId16"/>
    <p:sldId id="549" r:id="rId17"/>
    <p:sldId id="550" r:id="rId18"/>
    <p:sldId id="551" r:id="rId19"/>
    <p:sldId id="552" r:id="rId20"/>
    <p:sldId id="553" r:id="rId21"/>
    <p:sldId id="475" r:id="rId22"/>
    <p:sldId id="464" r:id="rId23"/>
    <p:sldId id="468" r:id="rId24"/>
    <p:sldId id="469" r:id="rId25"/>
    <p:sldId id="470" r:id="rId26"/>
    <p:sldId id="471" r:id="rId27"/>
    <p:sldId id="472" r:id="rId28"/>
    <p:sldId id="473" r:id="rId29"/>
    <p:sldId id="474" r:id="rId30"/>
    <p:sldId id="476" r:id="rId31"/>
    <p:sldId id="477" r:id="rId32"/>
    <p:sldId id="478" r:id="rId33"/>
    <p:sldId id="479" r:id="rId34"/>
    <p:sldId id="480" r:id="rId35"/>
    <p:sldId id="481" r:id="rId36"/>
    <p:sldId id="482" r:id="rId37"/>
    <p:sldId id="483" r:id="rId38"/>
    <p:sldId id="484" r:id="rId39"/>
    <p:sldId id="485" r:id="rId40"/>
    <p:sldId id="486" r:id="rId41"/>
    <p:sldId id="487" r:id="rId42"/>
    <p:sldId id="488" r:id="rId43"/>
    <p:sldId id="489" r:id="rId44"/>
    <p:sldId id="519" r:id="rId45"/>
    <p:sldId id="520" r:id="rId46"/>
    <p:sldId id="521" r:id="rId47"/>
    <p:sldId id="522" r:id="rId48"/>
    <p:sldId id="523" r:id="rId49"/>
    <p:sldId id="524" r:id="rId50"/>
    <p:sldId id="525" r:id="rId51"/>
    <p:sldId id="527" r:id="rId52"/>
    <p:sldId id="528" r:id="rId53"/>
    <p:sldId id="529" r:id="rId54"/>
    <p:sldId id="530" r:id="rId55"/>
    <p:sldId id="531" r:id="rId56"/>
    <p:sldId id="532" r:id="rId57"/>
    <p:sldId id="533" r:id="rId58"/>
    <p:sldId id="534" r:id="rId59"/>
    <p:sldId id="321" r:id="rId60"/>
  </p:sldIdLst>
  <p:sldSz cx="12192000" cy="6858000"/>
  <p:notesSz cx="6858000" cy="9144000"/>
  <p:custDataLst>
    <p:tags r:id="rId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3" userDrawn="1">
          <p15:clr>
            <a:srgbClr val="A4A3A4"/>
          </p15:clr>
        </p15:guide>
        <p15:guide id="2" pos="38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7F7F7F"/>
    <a:srgbClr val="ECECEC"/>
    <a:srgbClr val="EBF2F2"/>
    <a:srgbClr val="696969"/>
    <a:srgbClr val="404040"/>
    <a:srgbClr val="D9D9D9"/>
    <a:srgbClr val="BFBFBF"/>
    <a:srgbClr val="F7F7F7"/>
    <a:srgbClr val="C6C6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499" y="48"/>
      </p:cViewPr>
      <p:guideLst>
        <p:guide orient="horz" pos="2173"/>
        <p:guide pos="38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8CF60-13D2-4829-93DF-B5F5E133989B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76198-4CF3-446F-B204-6B1848582D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875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5156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9908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3456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2094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4336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4748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4521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207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0320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139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3050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9486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9972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2223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8859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9583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3876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6603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064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164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69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-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3" name="Shape 39"/>
          <p:cNvSpPr>
            <a:spLocks noGrp="1"/>
          </p:cNvSpPr>
          <p:nvPr>
            <p:ph type="pic" sz="quarter" idx="13" hasCustomPrompt="1"/>
          </p:nvPr>
        </p:nvSpPr>
        <p:spPr>
          <a:xfrm>
            <a:off x="5586198" y="0"/>
            <a:ext cx="6605802" cy="6858000"/>
          </a:xfrm>
          <a:prstGeom prst="rect">
            <a:avLst/>
          </a:pr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tx2"/>
            </a:bgClr>
          </a:pattFill>
        </p:spPr>
        <p:txBody>
          <a:bodyPr lIns="91439" tIns="45719" rIns="91439" bIns="45719" anchor="t">
            <a:noAutofit/>
          </a:bodyPr>
          <a:lstStyle>
            <a:lvl1pPr>
              <a:defRPr baseline="0"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-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t>‹#›</a:t>
            </a:fld>
            <a:r>
              <a:rPr sz="1400"/>
              <a:t>￼</a:t>
            </a:r>
          </a:p>
        </p:txBody>
      </p:sp>
      <p:pic>
        <p:nvPicPr>
          <p:cNvPr id="30" name="pasted-image.pdf"/>
          <p:cNvPicPr>
            <a:picLocks noChangeAspect="1"/>
          </p:cNvPicPr>
          <p:nvPr userDrawn="1"/>
        </p:nvPicPr>
        <p:blipFill>
          <a:blip r:embed="rId2" cstate="screen"/>
          <a:srcRect l="15193" t="6006" r="15193" b="3060"/>
          <a:stretch>
            <a:fillRect/>
          </a:stretch>
        </p:blipFill>
        <p:spPr>
          <a:xfrm>
            <a:off x="0" y="0"/>
            <a:ext cx="5080001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5" name="Shape 3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080001" cy="6858000"/>
          </a:xfrm>
          <a:prstGeom prst="rect">
            <a:avLst/>
          </a:pr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tx2"/>
            </a:bgClr>
          </a:pattFill>
        </p:spPr>
        <p:txBody>
          <a:bodyPr lIns="91439" tIns="45719" rIns="91439" bIns="45719" anchor="t">
            <a:noAutofit/>
          </a:bodyPr>
          <a:lstStyle>
            <a:lvl1pPr marL="182880" marR="0" indent="-182880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-0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t>‹#›</a:t>
            </a:fld>
            <a:r>
              <a:rPr sz="1400"/>
              <a:t>￼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6" name="Picture Placeholder 3"/>
          <p:cNvSpPr txBox="1"/>
          <p:nvPr userDrawn="1"/>
        </p:nvSpPr>
        <p:spPr>
          <a:xfrm>
            <a:off x="8010154" y="1091243"/>
            <a:ext cx="1760730" cy="174651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accent1">
                <a:lumMod val="40000"/>
                <a:lumOff val="60000"/>
              </a:schemeClr>
            </a:fgClr>
            <a:bgClr>
              <a:schemeClr val="tx2"/>
            </a:bgClr>
          </a:pattFill>
        </p:spPr>
        <p:txBody>
          <a:bodyPr wrap="square" anchor="ctr">
            <a:noAutofit/>
          </a:bodyPr>
          <a:lstStyle>
            <a:lvl1pPr marL="366395" marR="0" indent="-366395" algn="ctr" defTabSz="825500" latinLnBrk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defRPr sz="16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Titillium" charset="0"/>
                <a:ea typeface="Titillium" charset="0"/>
                <a:cs typeface="Titillium" charset="0"/>
                <a:sym typeface="Montserrat Light"/>
              </a:defRPr>
            </a:lvl1pPr>
            <a:lvl2pPr marL="1001395" marR="0" indent="-366395" algn="l" defTabSz="825500" latinLnBrk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defRPr sz="3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636395" marR="0" indent="-366395" algn="l" defTabSz="825500" latinLnBrk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defRPr sz="3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2271395" marR="0" indent="-366395" algn="l" defTabSz="825500" latinLnBrk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defRPr sz="3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906395" marR="0" indent="-366395" algn="l" defTabSz="825500" latinLnBrk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defRPr sz="3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14165580" marR="0" indent="-10990580" algn="l" defTabSz="825500" latinLnBrk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defRPr sz="3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14800580" marR="0" indent="-10990580" algn="l" defTabSz="825500" latinLnBrk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defRPr sz="3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15435580" marR="0" indent="-10990580" algn="l" defTabSz="825500" latinLnBrk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defRPr sz="3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16070580" marR="0" indent="-10990580" algn="l" defTabSz="825500" latinLnBrk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defRPr sz="3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hangingPunct="1"/>
            <a:r>
              <a:rPr lang="en-US" sz="800"/>
              <a:t>Insert Image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7965847" y="1039830"/>
            <a:ext cx="1849342" cy="18493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tx2"/>
            </a:bgClr>
          </a:pattFill>
        </p:spPr>
        <p:txBody>
          <a:bodyPr wrap="square" anchor="ctr">
            <a:noAutofit/>
          </a:bodyPr>
          <a:lstStyle>
            <a:lvl1pPr algn="ctr">
              <a:defRPr sz="8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-0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t>‹#›</a:t>
            </a:fld>
            <a:r>
              <a:rPr sz="1400"/>
              <a:t>￼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8" name="Shape 39"/>
          <p:cNvSpPr>
            <a:spLocks noGrp="1"/>
          </p:cNvSpPr>
          <p:nvPr>
            <p:ph type="pic" sz="quarter" idx="14" hasCustomPrompt="1"/>
          </p:nvPr>
        </p:nvSpPr>
        <p:spPr>
          <a:xfrm>
            <a:off x="8928000" y="1016745"/>
            <a:ext cx="3264000" cy="4824511"/>
          </a:xfrm>
          <a:prstGeom prst="rect">
            <a:avLst/>
          </a:pr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tx2"/>
            </a:bgClr>
          </a:pattFill>
        </p:spPr>
        <p:txBody>
          <a:bodyPr lIns="91439" tIns="45719" rIns="91439" bIns="45719" anchor="t">
            <a:noAutofit/>
          </a:bodyPr>
          <a:lstStyle>
            <a:lvl1pPr marL="182880" marR="0" indent="-182880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defRPr>
                <a:effectLst>
                  <a:glow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-0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t>‹#›</a:t>
            </a:fld>
            <a:r>
              <a:rPr sz="1400"/>
              <a:t>￼</a:t>
            </a:r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15" name="Shape 674"/>
          <p:cNvSpPr>
            <a:spLocks noGrp="1"/>
          </p:cNvSpPr>
          <p:nvPr>
            <p:ph type="pic" sz="quarter" idx="21" hasCustomPrompt="1"/>
          </p:nvPr>
        </p:nvSpPr>
        <p:spPr>
          <a:xfrm>
            <a:off x="1552765" y="2688196"/>
            <a:ext cx="1479172" cy="1482959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2880" marR="0" indent="-182880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6" name="Shape 674"/>
          <p:cNvSpPr>
            <a:spLocks noGrp="1"/>
          </p:cNvSpPr>
          <p:nvPr>
            <p:ph type="pic" sz="quarter" idx="22" hasCustomPrompt="1"/>
          </p:nvPr>
        </p:nvSpPr>
        <p:spPr>
          <a:xfrm>
            <a:off x="5364004" y="2691985"/>
            <a:ext cx="1479172" cy="1482959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2880" marR="0" indent="-182880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7" name="Shape 674"/>
          <p:cNvSpPr>
            <a:spLocks noGrp="1"/>
          </p:cNvSpPr>
          <p:nvPr>
            <p:ph type="pic" sz="quarter" idx="23" hasCustomPrompt="1"/>
          </p:nvPr>
        </p:nvSpPr>
        <p:spPr>
          <a:xfrm>
            <a:off x="9187946" y="2675496"/>
            <a:ext cx="1479172" cy="1482959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2880" marR="0" indent="-182880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-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t>‹#›</a:t>
            </a:fld>
            <a:r>
              <a:rPr sz="1400"/>
              <a:t>￼</a:t>
            </a:r>
          </a:p>
        </p:txBody>
      </p:sp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6" name="Shape 674"/>
          <p:cNvSpPr>
            <a:spLocks noGrp="1"/>
          </p:cNvSpPr>
          <p:nvPr>
            <p:ph type="pic" sz="quarter" idx="21" hasCustomPrompt="1"/>
          </p:nvPr>
        </p:nvSpPr>
        <p:spPr>
          <a:xfrm>
            <a:off x="1552765" y="2688196"/>
            <a:ext cx="1479172" cy="1482959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2880" marR="0" indent="-182880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7" name="Shape 674"/>
          <p:cNvSpPr>
            <a:spLocks noGrp="1"/>
          </p:cNvSpPr>
          <p:nvPr>
            <p:ph type="pic" sz="quarter" idx="22" hasCustomPrompt="1"/>
          </p:nvPr>
        </p:nvSpPr>
        <p:spPr>
          <a:xfrm>
            <a:off x="4646096" y="1972239"/>
            <a:ext cx="2914988" cy="2922451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2880" marR="0" indent="-182880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-0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t>‹#›</a:t>
            </a:fld>
            <a:r>
              <a:rPr sz="1400"/>
              <a:t>￼</a:t>
            </a:r>
          </a:p>
        </p:txBody>
      </p:sp>
      <p:sp>
        <p:nvSpPr>
          <p:cNvPr id="245" name="Shape 2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1546223" y="2049802"/>
            <a:ext cx="1849342" cy="18493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tx2"/>
            </a:bgClr>
          </a:pattFill>
        </p:spPr>
        <p:txBody>
          <a:bodyPr wrap="square" anchor="ctr">
            <a:noAutofit/>
          </a:bodyPr>
          <a:lstStyle>
            <a:lvl1pPr algn="ctr">
              <a:defRPr sz="8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5177169" y="2049802"/>
            <a:ext cx="1849342" cy="18493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tx2"/>
            </a:bgClr>
          </a:pattFill>
        </p:spPr>
        <p:txBody>
          <a:bodyPr wrap="square" anchor="ctr">
            <a:noAutofit/>
          </a:bodyPr>
          <a:lstStyle>
            <a:lvl1pPr algn="ctr">
              <a:defRPr sz="8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8808115" y="2049802"/>
            <a:ext cx="1849342" cy="18493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tx2"/>
            </a:bgClr>
          </a:pattFill>
        </p:spPr>
        <p:txBody>
          <a:bodyPr wrap="square" anchor="ctr">
            <a:noAutofit/>
          </a:bodyPr>
          <a:lstStyle>
            <a:lvl1pPr algn="ctr">
              <a:defRPr sz="8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-0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t>‹#›</a:t>
            </a:fld>
            <a:r>
              <a:rPr sz="1400"/>
              <a:t>￼</a:t>
            </a:r>
          </a:p>
        </p:txBody>
      </p:sp>
      <p:sp>
        <p:nvSpPr>
          <p:cNvPr id="499" name="Shape 49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612968" y="-119412"/>
            <a:ext cx="7174309" cy="7174301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tx2"/>
            </a:bgClr>
          </a:pattFill>
        </p:spPr>
        <p:txBody>
          <a:bodyPr wrap="square" anchor="ctr">
            <a:noAutofit/>
          </a:bodyPr>
          <a:lstStyle>
            <a:lvl1pPr algn="ctr">
              <a:defRPr sz="8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-0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t>‹#›</a:t>
            </a:fld>
            <a:r>
              <a:rPr sz="1400"/>
              <a:t>￼</a:t>
            </a:r>
          </a:p>
        </p:txBody>
      </p:sp>
      <p:sp>
        <p:nvSpPr>
          <p:cNvPr id="677" name="Shape 6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14" name="Shape 674"/>
          <p:cNvSpPr>
            <a:spLocks noGrp="1"/>
          </p:cNvSpPr>
          <p:nvPr>
            <p:ph type="pic" sz="quarter" idx="20" hasCustomPrompt="1"/>
          </p:nvPr>
        </p:nvSpPr>
        <p:spPr>
          <a:xfrm>
            <a:off x="7814226" y="2845810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2880" marR="0" indent="-182880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5" name="Shape 674"/>
          <p:cNvSpPr>
            <a:spLocks noGrp="1"/>
          </p:cNvSpPr>
          <p:nvPr>
            <p:ph type="pic" sz="quarter" idx="21" hasCustomPrompt="1"/>
          </p:nvPr>
        </p:nvSpPr>
        <p:spPr>
          <a:xfrm>
            <a:off x="9490301" y="1253848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2880" marR="0" indent="-182880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6" name="Shape 674"/>
          <p:cNvSpPr>
            <a:spLocks noGrp="1"/>
          </p:cNvSpPr>
          <p:nvPr>
            <p:ph type="pic" sz="quarter" idx="22" hasCustomPrompt="1"/>
          </p:nvPr>
        </p:nvSpPr>
        <p:spPr>
          <a:xfrm>
            <a:off x="6125793" y="1253848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2880" marR="0" indent="-182880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-0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t>‹#›</a:t>
            </a:fld>
            <a:r>
              <a:rPr sz="1400"/>
              <a:t>￼</a:t>
            </a:r>
          </a:p>
        </p:txBody>
      </p:sp>
      <p:sp>
        <p:nvSpPr>
          <p:cNvPr id="688" name="Shape 6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" name="Shape 674"/>
          <p:cNvSpPr>
            <a:spLocks noGrp="1"/>
          </p:cNvSpPr>
          <p:nvPr>
            <p:ph type="pic" sz="quarter" idx="20" hasCustomPrompt="1"/>
          </p:nvPr>
        </p:nvSpPr>
        <p:spPr>
          <a:xfrm>
            <a:off x="4668618" y="3342139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2880" marR="0" indent="-182880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8" name="Shape 674"/>
          <p:cNvSpPr>
            <a:spLocks noGrp="1"/>
          </p:cNvSpPr>
          <p:nvPr>
            <p:ph type="pic" sz="quarter" idx="21" hasCustomPrompt="1"/>
          </p:nvPr>
        </p:nvSpPr>
        <p:spPr>
          <a:xfrm>
            <a:off x="648679" y="1634644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2880" marR="0" indent="-182880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9" name="Shape 674"/>
          <p:cNvSpPr>
            <a:spLocks noGrp="1"/>
          </p:cNvSpPr>
          <p:nvPr>
            <p:ph type="pic" sz="quarter" idx="22" hasCustomPrompt="1"/>
          </p:nvPr>
        </p:nvSpPr>
        <p:spPr>
          <a:xfrm>
            <a:off x="2300353" y="3342139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2880" marR="0" indent="-182880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-0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t>‹#›</a:t>
            </a:fld>
            <a:r>
              <a:rPr sz="1400"/>
              <a:t>￼</a:t>
            </a:r>
          </a:p>
        </p:txBody>
      </p:sp>
      <p:sp>
        <p:nvSpPr>
          <p:cNvPr id="702" name="Shape 7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10" name="Shape 674"/>
          <p:cNvSpPr>
            <a:spLocks noGrp="1"/>
          </p:cNvSpPr>
          <p:nvPr>
            <p:ph type="pic" sz="quarter" idx="20" hasCustomPrompt="1"/>
          </p:nvPr>
        </p:nvSpPr>
        <p:spPr>
          <a:xfrm>
            <a:off x="5834394" y="2242312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2880" marR="0" indent="-182880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1" name="Shape 674"/>
          <p:cNvSpPr>
            <a:spLocks noGrp="1"/>
          </p:cNvSpPr>
          <p:nvPr>
            <p:ph type="pic" sz="quarter" idx="21" hasCustomPrompt="1"/>
          </p:nvPr>
        </p:nvSpPr>
        <p:spPr>
          <a:xfrm>
            <a:off x="7452544" y="3885865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2880" marR="0" indent="-182880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2" name="Shape 674"/>
          <p:cNvSpPr>
            <a:spLocks noGrp="1"/>
          </p:cNvSpPr>
          <p:nvPr>
            <p:ph type="pic" sz="quarter" idx="22" hasCustomPrompt="1"/>
          </p:nvPr>
        </p:nvSpPr>
        <p:spPr>
          <a:xfrm>
            <a:off x="4192520" y="592585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2880" marR="0" indent="-182880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3" name="Shape 674"/>
          <p:cNvSpPr>
            <a:spLocks noGrp="1"/>
          </p:cNvSpPr>
          <p:nvPr>
            <p:ph type="pic" sz="quarter" idx="23" hasCustomPrompt="1"/>
          </p:nvPr>
        </p:nvSpPr>
        <p:spPr>
          <a:xfrm>
            <a:off x="7476257" y="598658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2880" marR="0" indent="-182880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4" name="Shape 674"/>
          <p:cNvSpPr>
            <a:spLocks noGrp="1"/>
          </p:cNvSpPr>
          <p:nvPr>
            <p:ph type="pic" sz="quarter" idx="24" hasCustomPrompt="1"/>
          </p:nvPr>
        </p:nvSpPr>
        <p:spPr>
          <a:xfrm>
            <a:off x="9098158" y="2242312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2880" marR="0" indent="-182880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-0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t>‹#›</a:t>
            </a:fld>
            <a:r>
              <a:rPr sz="1400"/>
              <a:t>￼</a:t>
            </a:r>
          </a:p>
        </p:txBody>
      </p:sp>
      <p:sp>
        <p:nvSpPr>
          <p:cNvPr id="710" name="Shape 710"/>
          <p:cNvSpPr>
            <a:spLocks noGrp="1"/>
          </p:cNvSpPr>
          <p:nvPr>
            <p:ph type="pic" sz="half" idx="13" hasCustomPrompt="1"/>
          </p:nvPr>
        </p:nvSpPr>
        <p:spPr>
          <a:xfrm>
            <a:off x="1017538" y="1101824"/>
            <a:ext cx="4572596" cy="473675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</p:spPr>
        <p:txBody>
          <a:bodyPr lIns="91439" tIns="45719" rIns="91439" bIns="45719" anchor="t">
            <a:noAutofit/>
          </a:bodyPr>
          <a:lstStyle>
            <a:lvl1pPr marL="182880" marR="0" indent="-182880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711" name="Shape 7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-0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t>‹#›</a:t>
            </a:fld>
            <a:r>
              <a:rPr sz="1400"/>
              <a:t>￼</a:t>
            </a:r>
          </a:p>
        </p:txBody>
      </p:sp>
      <p:sp>
        <p:nvSpPr>
          <p:cNvPr id="853" name="Shape 8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-1591557" y="1012081"/>
            <a:ext cx="7174309" cy="7174301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tx2"/>
            </a:bgClr>
          </a:pattFill>
        </p:spPr>
        <p:txBody>
          <a:bodyPr wrap="square" anchor="ctr">
            <a:noAutofit/>
          </a:bodyPr>
          <a:lstStyle>
            <a:lvl1pPr algn="ctr">
              <a:defRPr sz="8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-0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t>‹#›</a:t>
            </a:fld>
            <a:r>
              <a:rPr sz="1400"/>
              <a:t>￼</a:t>
            </a:r>
          </a:p>
        </p:txBody>
      </p:sp>
      <p:sp>
        <p:nvSpPr>
          <p:cNvPr id="861" name="Shape 86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862" name="Shape 862"/>
          <p:cNvSpPr>
            <a:spLocks noGrp="1"/>
          </p:cNvSpPr>
          <p:nvPr>
            <p:ph type="pic" idx="13" hasCustomPrompt="1"/>
          </p:nvPr>
        </p:nvSpPr>
        <p:spPr>
          <a:xfrm>
            <a:off x="6096000" y="-4341"/>
            <a:ext cx="6097489" cy="686663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</p:spPr>
        <p:txBody>
          <a:bodyPr lIns="91439" tIns="45719" rIns="91439" bIns="45719" anchor="t">
            <a:noAutofit/>
          </a:bodyPr>
          <a:lstStyle>
            <a:lvl1pPr marL="182880" marR="0" indent="-182880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863" name="Shape 8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325228" y="4569668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F24E0-930B-4A04-9F56-81E5D8061857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5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12.png"/><Relationship Id="rId5" Type="http://schemas.openxmlformats.org/officeDocument/2006/relationships/tags" Target="../tags/tag7.xml"/><Relationship Id="rId10" Type="http://schemas.openxmlformats.org/officeDocument/2006/relationships/image" Target="../media/image11.png"/><Relationship Id="rId4" Type="http://schemas.openxmlformats.org/officeDocument/2006/relationships/tags" Target="../tags/tag6.xml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0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3.xml"/><Relationship Id="rId7" Type="http://schemas.openxmlformats.org/officeDocument/2006/relationships/image" Target="../media/image16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3" Type="http://schemas.openxmlformats.org/officeDocument/2006/relationships/tags" Target="../tags/tag17.xml"/><Relationship Id="rId7" Type="http://schemas.openxmlformats.org/officeDocument/2006/relationships/slideLayout" Target="../slideLayouts/slideLayout20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20.png"/><Relationship Id="rId5" Type="http://schemas.openxmlformats.org/officeDocument/2006/relationships/tags" Target="../tags/tag19.xml"/><Relationship Id="rId10" Type="http://schemas.openxmlformats.org/officeDocument/2006/relationships/image" Target="../media/image19.png"/><Relationship Id="rId4" Type="http://schemas.openxmlformats.org/officeDocument/2006/relationships/tags" Target="../tags/tag18.xml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23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22.png"/><Relationship Id="rId5" Type="http://schemas.openxmlformats.org/officeDocument/2006/relationships/tags" Target="../tags/tag25.xml"/><Relationship Id="rId10" Type="http://schemas.openxmlformats.org/officeDocument/2006/relationships/image" Target="../media/image21.png"/><Relationship Id="rId4" Type="http://schemas.openxmlformats.org/officeDocument/2006/relationships/tags" Target="../tags/tag24.xml"/><Relationship Id="rId9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30.xml"/><Relationship Id="rId7" Type="http://schemas.openxmlformats.org/officeDocument/2006/relationships/image" Target="../media/image15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0.xml"/><Relationship Id="rId4" Type="http://schemas.openxmlformats.org/officeDocument/2006/relationships/tags" Target="../tags/tag31.xml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openxmlformats.org/officeDocument/2006/relationships/tags" Target="../tags/tag34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28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27.png"/><Relationship Id="rId5" Type="http://schemas.openxmlformats.org/officeDocument/2006/relationships/tags" Target="../tags/tag36.xml"/><Relationship Id="rId10" Type="http://schemas.openxmlformats.org/officeDocument/2006/relationships/image" Target="../media/image26.png"/><Relationship Id="rId4" Type="http://schemas.openxmlformats.org/officeDocument/2006/relationships/tags" Target="../tags/tag35.xml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40.xml"/><Relationship Id="rId7" Type="http://schemas.openxmlformats.org/officeDocument/2006/relationships/image" Target="../media/image29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134502" y="-320527"/>
            <a:ext cx="8365503" cy="7453192"/>
          </a:xfrm>
          <a:prstGeom prst="rect">
            <a:avLst/>
          </a:prstGeom>
          <a:blipFill dpi="0" rotWithShape="1">
            <a:blip r:embed="rId3">
              <a:alphaModFix amt="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文本框 155"/>
          <p:cNvSpPr txBox="1"/>
          <p:nvPr/>
        </p:nvSpPr>
        <p:spPr>
          <a:xfrm>
            <a:off x="1383857" y="2166257"/>
            <a:ext cx="36058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rPr>
              <a:t>2023</a:t>
            </a:r>
            <a:endParaRPr lang="zh-CN" altLang="en-US" sz="6000" spc="3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1374404" y="3164289"/>
            <a:ext cx="6856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>
                    <a:lumMod val="50000"/>
                  </a:schemeClr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</a:rPr>
              <a:t>编译复习</a:t>
            </a:r>
          </a:p>
        </p:txBody>
      </p:sp>
      <p:grpSp>
        <p:nvGrpSpPr>
          <p:cNvPr id="4" name="组合 3"/>
          <p:cNvGrpSpPr/>
          <p:nvPr/>
        </p:nvGrpSpPr>
        <p:grpSpPr>
          <a:xfrm rot="14816016">
            <a:off x="3388101" y="2056639"/>
            <a:ext cx="694476" cy="565057"/>
            <a:chOff x="189132" y="3432549"/>
            <a:chExt cx="990433" cy="805861"/>
          </a:xfrm>
        </p:grpSpPr>
        <p:cxnSp>
          <p:nvCxnSpPr>
            <p:cNvPr id="158" name="直接连接符 157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椭圆 160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 rot="5669900">
            <a:off x="540212" y="4862505"/>
            <a:ext cx="376265" cy="418620"/>
            <a:chOff x="957640" y="2513007"/>
            <a:chExt cx="376265" cy="418620"/>
          </a:xfrm>
        </p:grpSpPr>
        <p:cxnSp>
          <p:nvCxnSpPr>
            <p:cNvPr id="164" name="直接连接符 163"/>
            <p:cNvCxnSpPr/>
            <p:nvPr/>
          </p:nvCxnSpPr>
          <p:spPr>
            <a:xfrm rot="7715704" flipH="1">
              <a:off x="1054829" y="2632404"/>
              <a:ext cx="82782" cy="2771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/>
            <p:nvPr/>
          </p:nvCxnSpPr>
          <p:spPr>
            <a:xfrm rot="7715704" flipH="1">
              <a:off x="1053920" y="2643236"/>
              <a:ext cx="374020" cy="14407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>
              <a:stCxn id="167" idx="5"/>
            </p:cNvCxnSpPr>
            <p:nvPr/>
          </p:nvCxnSpPr>
          <p:spPr>
            <a:xfrm flipH="1">
              <a:off x="993390" y="2540090"/>
              <a:ext cx="291937" cy="778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椭圆 166"/>
            <p:cNvSpPr/>
            <p:nvPr/>
          </p:nvSpPr>
          <p:spPr>
            <a:xfrm rot="7715704">
              <a:off x="1285175" y="2513007"/>
              <a:ext cx="48730" cy="487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/>
            <p:nvPr/>
          </p:nvSpPr>
          <p:spPr>
            <a:xfrm rot="7715704">
              <a:off x="1149317" y="2863708"/>
              <a:ext cx="67919" cy="679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 rot="7715704">
              <a:off x="982518" y="2610118"/>
              <a:ext cx="38791" cy="38791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图片包含 户外艺术系列&#10;&#10;已生成高可信度的说明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12564080">
            <a:off x="9028495" y="2041232"/>
            <a:ext cx="4319990" cy="5083530"/>
          </a:xfrm>
          <a:prstGeom prst="rect">
            <a:avLst/>
          </a:prstGeom>
        </p:spPr>
      </p:pic>
      <p:pic>
        <p:nvPicPr>
          <p:cNvPr id="122" name="图片 121" descr="图片包含 户外艺术系列&#10;&#10;已生成高可信度的说明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 rot="14326105">
            <a:off x="8653712" y="-1552683"/>
            <a:ext cx="3388883" cy="4281584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494922" y="3939564"/>
            <a:ext cx="79742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词法分析</a:t>
              </a:r>
              <a:endParaRPr lang="zh-CN" altLang="en-US" sz="2000" b="1" kern="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</a:endParaRP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83310" y="1290955"/>
            <a:ext cx="9081770" cy="3827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400" b="1" dirty="0"/>
              <a:t>基础知识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基本概念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状态图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程序设计实现</a:t>
            </a: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400" b="1" dirty="0"/>
              <a:t>进阶知识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</a:rPr>
              <a:t>正则表达式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有穷自动机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三者的相互转化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词法分析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-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基本概念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57885" y="1690370"/>
            <a:ext cx="10272395" cy="3538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基本概念</a:t>
            </a: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功能：根据词法规则识别及组合单词，进行词法检查。</a:t>
            </a: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单词的种类：保留字，标识符，常熟，分界符。</a:t>
            </a: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词法分析输出形式：单词种类分类，保留字和分界符一符一类，标识符和常数的单词值可为指示字。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词法分析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-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</a:rPr>
                <a:t>状态图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68350" y="1073150"/>
            <a:ext cx="7729220" cy="17284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根据文法画出状态图：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左线性文法：自底向上规约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右线性文法？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规则：</a:t>
            </a: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20"/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42695" y="2703195"/>
            <a:ext cx="5538470" cy="2598420"/>
          </a:xfrm>
          <a:prstGeom prst="rect">
            <a:avLst/>
          </a:prstGeom>
        </p:spPr>
      </p:pic>
      <p:pic>
        <p:nvPicPr>
          <p:cNvPr id="5" name="图片占位符 4"/>
          <p:cNvPicPr>
            <a:picLocks noGrp="1" noChangeAspect="1"/>
          </p:cNvPicPr>
          <p:nvPr>
            <p:ph type="pic" sz="quarter" idx="21"/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125970" y="1073150"/>
            <a:ext cx="1600200" cy="1348740"/>
          </a:xfrm>
          <a:prstGeom prst="rect">
            <a:avLst/>
          </a:prstGeom>
        </p:spPr>
      </p:pic>
      <p:pic>
        <p:nvPicPr>
          <p:cNvPr id="6" name="图片占位符 5"/>
          <p:cNvPicPr>
            <a:picLocks noGrp="1" noChangeAspect="1"/>
          </p:cNvPicPr>
          <p:nvPr>
            <p:ph type="pic" sz="quarter" idx="22"/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218045" y="2703195"/>
            <a:ext cx="3805555" cy="2623820"/>
          </a:xfrm>
          <a:prstGeom prst="rect">
            <a:avLst/>
          </a:prstGeom>
        </p:spPr>
      </p:pic>
      <p:pic>
        <p:nvPicPr>
          <p:cNvPr id="7" name="图片占位符 6"/>
          <p:cNvPicPr>
            <a:picLocks noGrp="1" noChangeAspect="1"/>
          </p:cNvPicPr>
          <p:nvPr>
            <p:ph type="pic" sz="quarter" idx="23"/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030335" y="1073150"/>
            <a:ext cx="1996440" cy="4267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词法分析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-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程序设计实现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2" name="图片占位符 1"/>
          <p:cNvPicPr>
            <a:picLocks noGrp="1" noChangeAspect="1"/>
          </p:cNvPicPr>
          <p:nvPr>
            <p:ph type="pic" sz="quarter" idx="21"/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4965" y="1719580"/>
            <a:ext cx="5718175" cy="4126230"/>
          </a:xfrm>
          <a:prstGeom prst="rect">
            <a:avLst/>
          </a:prstGeom>
        </p:spPr>
      </p:pic>
      <p:pic>
        <p:nvPicPr>
          <p:cNvPr id="3" name="图片占位符 2"/>
          <p:cNvPicPr>
            <a:picLocks noGrp="1" noChangeAspect="1"/>
          </p:cNvPicPr>
          <p:nvPr>
            <p:ph type="pic" sz="quarter" idx="22"/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26200" y="1759585"/>
            <a:ext cx="5368290" cy="40062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词法分析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-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进阶知识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2" name="图片占位符 1"/>
          <p:cNvPicPr>
            <a:picLocks noGrp="1" noChangeAspect="1"/>
          </p:cNvPicPr>
          <p:nvPr>
            <p:ph type="pic" sz="quarter" idx="17"/>
            <p:custDataLst>
              <p:tags r:id="rId1"/>
            </p:custDataLst>
          </p:nvPr>
        </p:nvPicPr>
        <p:blipFill>
          <a:blip r:embed="rId4"/>
          <a:srcRect l="5362" t="518" r="817" b="2099"/>
          <a:stretch>
            <a:fillRect/>
          </a:stretch>
        </p:blipFill>
        <p:spPr>
          <a:xfrm>
            <a:off x="1071880" y="1207135"/>
            <a:ext cx="4715510" cy="4053205"/>
          </a:xfrm>
          <a:prstGeom prst="round2DiagRect">
            <a:avLst>
              <a:gd name="adj1" fmla="val 23950"/>
              <a:gd name="adj2" fmla="val 0"/>
            </a:avLst>
          </a:prstGeom>
        </p:spPr>
      </p:pic>
      <p:sp>
        <p:nvSpPr>
          <p:cNvPr id="3" name="文本框 2"/>
          <p:cNvSpPr txBox="1"/>
          <p:nvPr/>
        </p:nvSpPr>
        <p:spPr>
          <a:xfrm>
            <a:off x="6271895" y="2385695"/>
            <a:ext cx="5445760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chemeClr val="tx1"/>
                </a:solidFill>
                <a:sym typeface="+mn-ea"/>
              </a:rPr>
              <a:t>正则表达式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rgbClr val="FF0000"/>
                </a:solidFill>
                <a:sym typeface="+mn-ea"/>
              </a:rPr>
              <a:t>有穷自动机</a:t>
            </a:r>
            <a:endParaRPr lang="zh-CN" altLang="en-US" sz="2400" b="1">
              <a:solidFill>
                <a:srgbClr val="FF0000"/>
              </a:solidFill>
            </a:endParaRP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rgbClr val="FF0000"/>
                </a:solidFill>
                <a:sym typeface="+mn-ea"/>
              </a:rPr>
              <a:t>三者的相互转化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词法分析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-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正则表达式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768350" y="1073150"/>
            <a:ext cx="1579880" cy="6794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正则表达式：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21"/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725420" y="1280795"/>
            <a:ext cx="4200525" cy="114300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768985" y="2423795"/>
            <a:ext cx="1579880" cy="6794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性质：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图片占位符 7"/>
          <p:cNvPicPr>
            <a:picLocks noGrp="1" noChangeAspect="1"/>
          </p:cNvPicPr>
          <p:nvPr>
            <p:ph type="pic" sz="quarter" idx="22"/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725420" y="2730500"/>
            <a:ext cx="5578475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83867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词法分析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-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</a:rPr>
                <a:t>有穷自动机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768350" y="990600"/>
            <a:ext cx="5503545" cy="167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有穷自动机：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</a:rPr>
              <a:t>DFA</a:t>
            </a:r>
            <a:r>
              <a:rPr lang="zh-CN" altLang="en-US" sz="2000" b="1" dirty="0">
                <a:solidFill>
                  <a:schemeClr val="tx1"/>
                </a:solidFill>
              </a:rPr>
              <a:t>与</a:t>
            </a:r>
            <a:r>
              <a:rPr lang="en-US" altLang="zh-CN" sz="2000" b="1" dirty="0">
                <a:solidFill>
                  <a:schemeClr val="tx1"/>
                </a:solidFill>
              </a:rPr>
              <a:t>NFA</a:t>
            </a:r>
            <a:r>
              <a:rPr lang="zh-CN" altLang="en-US" sz="2000" b="1" dirty="0">
                <a:solidFill>
                  <a:schemeClr val="tx1"/>
                </a:solidFill>
              </a:rPr>
              <a:t>的定义，区别，所接受的符号串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NFA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的确定化，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DFA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的最小化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图片占位符 9"/>
          <p:cNvPicPr>
            <a:picLocks noGrp="1" noChangeAspect="1"/>
          </p:cNvPicPr>
          <p:nvPr>
            <p:ph type="pic" sz="quarter" idx="20"/>
            <p:custDataLst>
              <p:tags r:id="rId2"/>
            </p:custDataLst>
          </p:nvPr>
        </p:nvPicPr>
        <p:blipFill>
          <a:blip r:embed="rId9"/>
          <a:srcRect l="668" r="16144"/>
          <a:stretch>
            <a:fillRect/>
          </a:stretch>
        </p:blipFill>
        <p:spPr>
          <a:xfrm>
            <a:off x="354965" y="2651760"/>
            <a:ext cx="5179695" cy="3157220"/>
          </a:xfrm>
          <a:prstGeom prst="rect">
            <a:avLst/>
          </a:prstGeom>
        </p:spPr>
      </p:pic>
      <p:pic>
        <p:nvPicPr>
          <p:cNvPr id="12" name="图片占位符 11"/>
          <p:cNvPicPr>
            <a:picLocks noGrp="1" noChangeAspect="1"/>
          </p:cNvPicPr>
          <p:nvPr>
            <p:ph type="pic" sz="quarter" idx="21"/>
            <p:custDataLst>
              <p:tags r:id="rId3"/>
            </p:custDataLst>
          </p:nvPr>
        </p:nvPicPr>
        <p:blipFill>
          <a:blip r:embed="rId10"/>
          <a:srcRect l="-653" t="24208"/>
          <a:stretch>
            <a:fillRect/>
          </a:stretch>
        </p:blipFill>
        <p:spPr>
          <a:xfrm>
            <a:off x="6416675" y="3315970"/>
            <a:ext cx="5579110" cy="249301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948055" y="5808980"/>
            <a:ext cx="5468620" cy="650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与（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Vn, Vt, P, Z)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结合起来理解</a:t>
            </a:r>
          </a:p>
        </p:txBody>
      </p:sp>
      <p:pic>
        <p:nvPicPr>
          <p:cNvPr id="15" name="图片占位符 14"/>
          <p:cNvPicPr>
            <a:picLocks noGrp="1" noChangeAspect="1"/>
          </p:cNvPicPr>
          <p:nvPr>
            <p:ph type="pic" sz="quarter" idx="22"/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496050" y="217805"/>
            <a:ext cx="5045075" cy="2764155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8789670" y="688975"/>
            <a:ext cx="2145665" cy="5683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状态图的形式化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38677" y="217775"/>
            <a:ext cx="3404400" cy="666613"/>
            <a:chOff x="767557" y="217775"/>
            <a:chExt cx="3404400" cy="666613"/>
          </a:xfrm>
        </p:grpSpPr>
        <p:sp>
          <p:nvSpPr>
            <p:cNvPr id="3" name="文本框 2"/>
            <p:cNvSpPr txBox="1"/>
            <p:nvPr>
              <p:custDataLst>
                <p:tags r:id="rId6"/>
              </p:custDataLst>
            </p:nvPr>
          </p:nvSpPr>
          <p:spPr>
            <a:xfrm>
              <a:off x="876640" y="217775"/>
              <a:ext cx="3295317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词法分析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-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</a:rPr>
                <a:t>有穷自动机</a:t>
              </a:r>
            </a:p>
          </p:txBody>
        </p:sp>
        <p:sp>
          <p:nvSpPr>
            <p:cNvPr id="5" name="矩形: 圆角 55"/>
            <p:cNvSpPr/>
            <p:nvPr>
              <p:custDataLst>
                <p:tags r:id="rId7"/>
              </p:custDataLst>
            </p:nvPr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68350" y="990600"/>
            <a:ext cx="5503545" cy="167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有穷自动机：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DFA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与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NFA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的定义，区别，所接受的符号串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</a:rPr>
              <a:t>NFA</a:t>
            </a:r>
            <a:r>
              <a:rPr lang="zh-CN" altLang="en-US" sz="2000" b="1" dirty="0">
                <a:solidFill>
                  <a:schemeClr val="tx1"/>
                </a:solidFill>
              </a:rPr>
              <a:t>的确定化，</a:t>
            </a:r>
            <a:r>
              <a:rPr lang="en-US" altLang="zh-CN" sz="2000" b="1" dirty="0">
                <a:solidFill>
                  <a:schemeClr val="tx1"/>
                </a:solidFill>
              </a:rPr>
              <a:t>DFA</a:t>
            </a:r>
            <a:r>
              <a:rPr lang="zh-CN" altLang="en-US" sz="2000" b="1" dirty="0">
                <a:solidFill>
                  <a:schemeClr val="tx1"/>
                </a:solidFill>
              </a:rPr>
              <a:t>的最小化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838835" y="2748280"/>
            <a:ext cx="5852795" cy="167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确定化（子集法）：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空闭包（包括自身），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zh-CN" altLang="en-US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终结符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（通常不包括自身）</a:t>
            </a:r>
            <a:endParaRPr lang="zh-CN" altLang="en-US" sz="2000" b="1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确定初态和输入符号，画表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计算到没有新状态产生，重新编号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确定终止状态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最小化（分割法）：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消除多余状态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合并等价状态</a:t>
            </a: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图片占位符 7"/>
          <p:cNvPicPr>
            <a:picLocks noGrp="1" noChangeAspect="1"/>
          </p:cNvPicPr>
          <p:nvPr>
            <p:ph type="pic" sz="quarter" idx="20"/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423660" y="779780"/>
            <a:ext cx="2230755" cy="1579880"/>
          </a:xfrm>
          <a:prstGeom prst="rect">
            <a:avLst/>
          </a:prstGeom>
        </p:spPr>
      </p:pic>
      <p:pic>
        <p:nvPicPr>
          <p:cNvPr id="10" name="图片占位符 9"/>
          <p:cNvPicPr>
            <a:picLocks noGrp="1" noChangeAspect="1"/>
          </p:cNvPicPr>
          <p:nvPr>
            <p:ph type="pic" sz="quarter" idx="21"/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789670" y="779780"/>
            <a:ext cx="3209290" cy="1463675"/>
          </a:xfrm>
          <a:prstGeom prst="rect">
            <a:avLst/>
          </a:prstGeom>
        </p:spPr>
      </p:pic>
      <p:pic>
        <p:nvPicPr>
          <p:cNvPr id="11" name="图片占位符 10"/>
          <p:cNvPicPr>
            <a:picLocks noGrp="1" noChangeAspect="1"/>
          </p:cNvPicPr>
          <p:nvPr>
            <p:ph type="pic" sz="quarter" idx="22"/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48755" y="2564130"/>
            <a:ext cx="5071110" cy="37020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词法分析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-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</a:rPr>
                <a:t>三者相互转化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2" name="图片占位符 1"/>
          <p:cNvPicPr>
            <a:picLocks noGrp="1" noChangeAspect="1"/>
          </p:cNvPicPr>
          <p:nvPr>
            <p:ph type="pic" sz="quarter" idx="20"/>
            <p:custDataLst>
              <p:tags r:id="rId1"/>
            </p:custDataLst>
          </p:nvPr>
        </p:nvPicPr>
        <p:blipFill>
          <a:blip r:embed="rId7"/>
          <a:srcRect l="5362" t="518" r="817" b="2099"/>
          <a:stretch>
            <a:fillRect/>
          </a:stretch>
        </p:blipFill>
        <p:spPr>
          <a:xfrm>
            <a:off x="620395" y="1209040"/>
            <a:ext cx="5360670" cy="4439285"/>
          </a:xfrm>
          <a:prstGeom prst="round2DiagRect">
            <a:avLst>
              <a:gd name="adj1" fmla="val 23950"/>
              <a:gd name="adj2" fmla="val 0"/>
            </a:avLst>
          </a:prstGeom>
        </p:spPr>
      </p:pic>
      <p:pic>
        <p:nvPicPr>
          <p:cNvPr id="4" name="图片占位符 3"/>
          <p:cNvPicPr>
            <a:picLocks noGrp="1" noChangeAspect="1"/>
          </p:cNvPicPr>
          <p:nvPr>
            <p:ph type="pic" sz="quarter" idx="21"/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77940" y="884555"/>
            <a:ext cx="5044440" cy="2533650"/>
          </a:xfrm>
          <a:prstGeom prst="rect">
            <a:avLst/>
          </a:prstGeom>
        </p:spPr>
      </p:pic>
      <p:pic>
        <p:nvPicPr>
          <p:cNvPr id="5" name="图片占位符 4"/>
          <p:cNvPicPr>
            <a:picLocks noGrp="1" noChangeAspect="1"/>
          </p:cNvPicPr>
          <p:nvPr>
            <p:ph type="pic" sz="quarter" idx="22"/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377940" y="3651885"/>
            <a:ext cx="5043805" cy="3053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847975" y="5821680"/>
            <a:ext cx="3133090" cy="674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大题常客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某些小题的优解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词法分析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-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</a:rPr>
                <a:t>三者相互转化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2" name="图片占位符 1"/>
          <p:cNvPicPr>
            <a:picLocks noGrp="1" noChangeAspect="1"/>
          </p:cNvPicPr>
          <p:nvPr>
            <p:ph type="pic" sz="quarter" idx="20"/>
            <p:custDataLst>
              <p:tags r:id="rId1"/>
            </p:custDataLst>
          </p:nvPr>
        </p:nvPicPr>
        <p:blipFill>
          <a:blip r:embed="rId9"/>
          <a:srcRect l="5362" t="518" r="817" b="2099"/>
          <a:stretch>
            <a:fillRect/>
          </a:stretch>
        </p:blipFill>
        <p:spPr>
          <a:xfrm>
            <a:off x="767715" y="1120140"/>
            <a:ext cx="3364230" cy="2785745"/>
          </a:xfrm>
          <a:prstGeom prst="round2DiagRect">
            <a:avLst>
              <a:gd name="adj1" fmla="val 23950"/>
              <a:gd name="adj2" fmla="val 0"/>
            </a:avLst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767715" y="4104640"/>
            <a:ext cx="6210300" cy="1245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正则表达式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-&gt;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有穷自动机</a:t>
            </a: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画上卷子之前能简化一定要简化，能少加空就少加空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21"/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299075" y="5304155"/>
            <a:ext cx="2230755" cy="1272540"/>
          </a:xfrm>
          <a:prstGeom prst="rect">
            <a:avLst/>
          </a:prstGeom>
        </p:spPr>
      </p:pic>
      <p:pic>
        <p:nvPicPr>
          <p:cNvPr id="10" name="图片占位符 9"/>
          <p:cNvPicPr>
            <a:picLocks noGrp="1" noChangeAspect="1"/>
          </p:cNvPicPr>
          <p:nvPr>
            <p:ph type="pic" sz="quarter" idx="22"/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76935" y="5192395"/>
            <a:ext cx="4053205" cy="13716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5944870" y="616585"/>
            <a:ext cx="6210300" cy="1245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有穷自动机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-&gt;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有穷自动机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正则表达式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23"/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100445" y="1318260"/>
            <a:ext cx="4915535" cy="31648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艺术系列&#10;&#10;已生成高可信度的说明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4034103">
            <a:off x="3262088" y="595088"/>
            <a:ext cx="5667825" cy="5667825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048000" y="962025"/>
            <a:ext cx="6096000" cy="4933950"/>
          </a:xfrm>
          <a:prstGeom prst="roundRect">
            <a:avLst>
              <a:gd name="adj" fmla="val 4184"/>
            </a:avLst>
          </a:prstGeom>
          <a:solidFill>
            <a:schemeClr val="bg1">
              <a:lumMod val="85000"/>
              <a:alpha val="8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429250" y="1524000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latin typeface="Calibri" panose="020F0502020204030204" pitchFamily="34" charset="0"/>
                <a:cs typeface="Calibri" panose="020F0502020204030204" pitchFamily="34" charset="0"/>
              </a:rPr>
              <a:t>01</a:t>
            </a:r>
            <a:endParaRPr lang="zh-CN" altLang="en-US"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33800" y="2847439"/>
            <a:ext cx="4724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绪论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5657850" y="3771900"/>
            <a:ext cx="8763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 rot="15532708">
            <a:off x="681462" y="1074710"/>
            <a:ext cx="694476" cy="565057"/>
            <a:chOff x="189132" y="3432549"/>
            <a:chExt cx="990433" cy="805861"/>
          </a:xfrm>
        </p:grpSpPr>
        <p:cxnSp>
          <p:nvCxnSpPr>
            <p:cNvPr id="13" name="直接连接符 12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10245300">
            <a:off x="10476938" y="5647410"/>
            <a:ext cx="694476" cy="565057"/>
            <a:chOff x="189132" y="3432549"/>
            <a:chExt cx="990433" cy="805861"/>
          </a:xfrm>
        </p:grpSpPr>
        <p:cxnSp>
          <p:nvCxnSpPr>
            <p:cNvPr id="20" name="直接连接符 19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rot="10245300">
            <a:off x="10169401" y="1627033"/>
            <a:ext cx="356950" cy="290431"/>
            <a:chOff x="189132" y="3432549"/>
            <a:chExt cx="990433" cy="805861"/>
          </a:xfrm>
        </p:grpSpPr>
        <p:cxnSp>
          <p:nvCxnSpPr>
            <p:cNvPr id="27" name="直接连接符 26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2964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词法分析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-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</a:rPr>
                <a:t>三者相互转化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2" name="图片占位符 1"/>
          <p:cNvPicPr>
            <a:picLocks noGrp="1" noChangeAspect="1"/>
          </p:cNvPicPr>
          <p:nvPr>
            <p:ph type="pic" sz="quarter" idx="20"/>
            <p:custDataLst>
              <p:tags r:id="rId1"/>
            </p:custDataLst>
          </p:nvPr>
        </p:nvPicPr>
        <p:blipFill>
          <a:blip r:embed="rId6"/>
          <a:srcRect l="5362" t="518" r="817" b="2099"/>
          <a:stretch>
            <a:fillRect/>
          </a:stretch>
        </p:blipFill>
        <p:spPr>
          <a:xfrm>
            <a:off x="399415" y="1209675"/>
            <a:ext cx="5471160" cy="4530725"/>
          </a:xfrm>
          <a:prstGeom prst="round2DiagRect">
            <a:avLst>
              <a:gd name="adj1" fmla="val 23950"/>
              <a:gd name="adj2" fmla="val 0"/>
            </a:avLst>
          </a:prstGeom>
        </p:spPr>
      </p:pic>
      <p:pic>
        <p:nvPicPr>
          <p:cNvPr id="7" name="图片占位符 6"/>
          <p:cNvPicPr>
            <a:picLocks noGrp="1" noChangeAspect="1"/>
          </p:cNvPicPr>
          <p:nvPr>
            <p:ph type="pic" sz="quarter" idx="21"/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00445" y="421640"/>
            <a:ext cx="4730750" cy="2814955"/>
          </a:xfrm>
          <a:prstGeom prst="rect">
            <a:avLst/>
          </a:prstGeom>
        </p:spPr>
      </p:pic>
      <p:pic>
        <p:nvPicPr>
          <p:cNvPr id="9" name="图片占位符 8"/>
          <p:cNvPicPr>
            <a:picLocks noGrp="1" noChangeAspect="1"/>
          </p:cNvPicPr>
          <p:nvPr>
            <p:ph type="pic" sz="quarter" idx="22"/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00445" y="3409315"/>
            <a:ext cx="4780915" cy="31438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艺术系列&#10;&#10;已生成高可信度的说明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4034103">
            <a:off x="3262088" y="595088"/>
            <a:ext cx="5667825" cy="5667825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048000" y="962025"/>
            <a:ext cx="6096000" cy="4933950"/>
          </a:xfrm>
          <a:prstGeom prst="roundRect">
            <a:avLst>
              <a:gd name="adj" fmla="val 4184"/>
            </a:avLst>
          </a:prstGeom>
          <a:solidFill>
            <a:schemeClr val="bg1">
              <a:lumMod val="85000"/>
              <a:alpha val="8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429250" y="1524000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latin typeface="Calibri" panose="020F0502020204030204" pitchFamily="34" charset="0"/>
                <a:cs typeface="Calibri" panose="020F0502020204030204" pitchFamily="34" charset="0"/>
              </a:rPr>
              <a:t>04</a:t>
            </a:r>
            <a:endParaRPr lang="zh-CN" altLang="en-US"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33800" y="2847439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语法分析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5657850" y="3771900"/>
            <a:ext cx="8763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 rot="15532708">
            <a:off x="681462" y="1074710"/>
            <a:ext cx="694476" cy="565057"/>
            <a:chOff x="189132" y="3432549"/>
            <a:chExt cx="990433" cy="805861"/>
          </a:xfrm>
        </p:grpSpPr>
        <p:cxnSp>
          <p:nvCxnSpPr>
            <p:cNvPr id="13" name="直接连接符 12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10245300">
            <a:off x="10476938" y="5647410"/>
            <a:ext cx="694476" cy="565057"/>
            <a:chOff x="189132" y="3432549"/>
            <a:chExt cx="990433" cy="805861"/>
          </a:xfrm>
        </p:grpSpPr>
        <p:cxnSp>
          <p:nvCxnSpPr>
            <p:cNvPr id="20" name="直接连接符 19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rot="10245300">
            <a:off x="10169401" y="1627033"/>
            <a:ext cx="356950" cy="290431"/>
            <a:chOff x="189132" y="3432549"/>
            <a:chExt cx="990433" cy="805861"/>
          </a:xfrm>
        </p:grpSpPr>
        <p:cxnSp>
          <p:nvCxnSpPr>
            <p:cNvPr id="27" name="直接连接符 26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语法分析</a:t>
              </a:r>
              <a:endParaRPr lang="zh-CN" altLang="en-US" sz="2000" b="1" kern="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</a:endParaRP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431515"/>
              </p:ext>
            </p:extLst>
          </p:nvPr>
        </p:nvGraphicFramePr>
        <p:xfrm>
          <a:off x="2153971" y="866339"/>
          <a:ext cx="7654205" cy="5219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16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6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1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01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2485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自顶向下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自底向上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485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左递归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识别句柄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485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回溯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冲突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485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递归下降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算符优先分析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485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LL</a:t>
                      </a:r>
                      <a:r>
                        <a:rPr lang="zh-CN" altLang="en-US" sz="2400" b="1" dirty="0"/>
                        <a:t>分析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LL(1)</a:t>
                      </a:r>
                      <a:endParaRPr lang="zh-CN" altLang="en-US" sz="2400" b="1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LR</a:t>
                      </a:r>
                      <a:r>
                        <a:rPr lang="zh-CN" altLang="en-US" sz="2400" b="1" dirty="0"/>
                        <a:t>分析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LR(0)</a:t>
                      </a:r>
                      <a:endParaRPr lang="zh-CN" altLang="en-US" sz="2400" b="1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4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SLR(1)</a:t>
                      </a:r>
                      <a:endParaRPr lang="zh-CN" altLang="en-US" sz="2400" b="1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4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LR(1)</a:t>
                      </a:r>
                      <a:endParaRPr lang="zh-CN" altLang="en-US" sz="2400" b="1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24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LALR(1)</a:t>
                      </a:r>
                      <a:endParaRPr lang="zh-CN" altLang="en-US" sz="2400" b="1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自顶向下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67557" y="1159559"/>
            <a:ext cx="163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左递归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7883" y="2061591"/>
            <a:ext cx="163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回溯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7883" y="1537289"/>
            <a:ext cx="76814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latin typeface="Consolas" panose="020B0609020204030204" pitchFamily="49" charset="0"/>
              </a:rPr>
              <a:t>AddExp</a:t>
            </a:r>
            <a:r>
              <a:rPr lang="en-US" altLang="zh-CN" sz="2000" b="1" dirty="0">
                <a:latin typeface="Consolas" panose="020B0609020204030204" pitchFamily="49" charset="0"/>
              </a:rPr>
              <a:t> → </a:t>
            </a:r>
            <a:r>
              <a:rPr lang="en-US" altLang="zh-CN" sz="2000" b="1" dirty="0" err="1">
                <a:latin typeface="Consolas" panose="020B0609020204030204" pitchFamily="49" charset="0"/>
              </a:rPr>
              <a:t>AddExp</a:t>
            </a:r>
            <a:r>
              <a:rPr lang="en-US" altLang="zh-CN" sz="2000" b="1" dirty="0">
                <a:latin typeface="Consolas" panose="020B0609020204030204" pitchFamily="49" charset="0"/>
              </a:rPr>
              <a:t> ('+' | '−') </a:t>
            </a:r>
            <a:r>
              <a:rPr lang="en-US" altLang="zh-CN" sz="2000" b="1" dirty="0" err="1">
                <a:latin typeface="Consolas" panose="020B0609020204030204" pitchFamily="49" charset="0"/>
              </a:rPr>
              <a:t>MulExp</a:t>
            </a:r>
            <a:r>
              <a:rPr lang="en-US" altLang="zh-CN" sz="2000" b="1" dirty="0">
                <a:latin typeface="Consolas" panose="020B0609020204030204" pitchFamily="49" charset="0"/>
              </a:rPr>
              <a:t> | </a:t>
            </a:r>
            <a:r>
              <a:rPr lang="en-US" altLang="zh-CN" sz="2000" b="1" dirty="0" err="1">
                <a:latin typeface="Consolas" panose="020B0609020204030204" pitchFamily="49" charset="0"/>
              </a:rPr>
              <a:t>MulExp</a:t>
            </a:r>
            <a:endParaRPr lang="en-US" altLang="zh-CN" sz="2000" b="1" dirty="0">
              <a:latin typeface="Consolas" panose="020B0609020204030204" pitchFamily="49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7883" y="2567896"/>
            <a:ext cx="957103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latin typeface="Consolas" panose="020B0609020204030204" pitchFamily="49" charset="0"/>
              </a:rPr>
              <a:t>Stmt</a:t>
            </a:r>
            <a:r>
              <a:rPr lang="en-US" altLang="zh-CN" sz="2000" b="1" dirty="0">
                <a:latin typeface="Consolas" panose="020B0609020204030204" pitchFamily="49" charset="0"/>
              </a:rPr>
              <a:t> → 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LVal</a:t>
            </a:r>
            <a:r>
              <a:rPr lang="en-US" altLang="zh-CN" sz="2000" b="1" dirty="0">
                <a:latin typeface="Consolas" panose="020B0609020204030204" pitchFamily="49" charset="0"/>
              </a:rPr>
              <a:t> '=' Exp ';’</a:t>
            </a:r>
          </a:p>
          <a:p>
            <a:r>
              <a:rPr lang="en-US" altLang="zh-CN" sz="2000" b="1" dirty="0">
                <a:latin typeface="Consolas" panose="020B0609020204030204" pitchFamily="49" charset="0"/>
              </a:rPr>
              <a:t>     | [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Exp</a:t>
            </a:r>
            <a:r>
              <a:rPr lang="en-US" altLang="zh-CN" sz="2000" b="1" dirty="0">
                <a:latin typeface="Consolas" panose="020B0609020204030204" pitchFamily="49" charset="0"/>
              </a:rPr>
              <a:t>] ';’ </a:t>
            </a:r>
          </a:p>
          <a:p>
            <a:r>
              <a:rPr lang="en-US" altLang="zh-CN" sz="2000" b="1" dirty="0">
                <a:latin typeface="Consolas" panose="020B0609020204030204" pitchFamily="49" charset="0"/>
              </a:rPr>
              <a:t>     | Block </a:t>
            </a:r>
          </a:p>
          <a:p>
            <a:r>
              <a:rPr lang="en-US" altLang="zh-CN" sz="2000" b="1" dirty="0">
                <a:latin typeface="Consolas" panose="020B0609020204030204" pitchFamily="49" charset="0"/>
              </a:rPr>
              <a:t>     | 'if' '(' Cond ')' </a:t>
            </a:r>
            <a:r>
              <a:rPr lang="en-US" altLang="zh-CN" sz="2000" b="1" dirty="0" err="1">
                <a:latin typeface="Consolas" panose="020B0609020204030204" pitchFamily="49" charset="0"/>
              </a:rPr>
              <a:t>Stmt</a:t>
            </a:r>
            <a:r>
              <a:rPr lang="en-US" altLang="zh-CN" sz="2000" b="1" dirty="0">
                <a:latin typeface="Consolas" panose="020B0609020204030204" pitchFamily="49" charset="0"/>
              </a:rPr>
              <a:t> [ 'else' </a:t>
            </a:r>
            <a:r>
              <a:rPr lang="en-US" altLang="zh-CN" sz="2000" b="1" dirty="0" err="1">
                <a:latin typeface="Consolas" panose="020B0609020204030204" pitchFamily="49" charset="0"/>
              </a:rPr>
              <a:t>Stmt</a:t>
            </a:r>
            <a:r>
              <a:rPr lang="en-US" altLang="zh-CN" sz="2000" b="1" dirty="0">
                <a:latin typeface="Consolas" panose="020B0609020204030204" pitchFamily="49" charset="0"/>
              </a:rPr>
              <a:t> ] </a:t>
            </a:r>
          </a:p>
          <a:p>
            <a:r>
              <a:rPr lang="en-US" altLang="zh-CN" sz="2000" b="1" dirty="0">
                <a:latin typeface="Consolas" panose="020B0609020204030204" pitchFamily="49" charset="0"/>
              </a:rPr>
              <a:t>     | 'for' '(' [</a:t>
            </a:r>
            <a:r>
              <a:rPr lang="en-US" altLang="zh-CN" sz="2000" b="1" dirty="0" err="1">
                <a:latin typeface="Consolas" panose="020B0609020204030204" pitchFamily="49" charset="0"/>
              </a:rPr>
              <a:t>ForStmt</a:t>
            </a:r>
            <a:r>
              <a:rPr lang="en-US" altLang="zh-CN" sz="2000" b="1" dirty="0">
                <a:latin typeface="Consolas" panose="020B0609020204030204" pitchFamily="49" charset="0"/>
              </a:rPr>
              <a:t>] ';' [Cond] ';' [</a:t>
            </a:r>
            <a:r>
              <a:rPr lang="en-US" altLang="zh-CN" sz="2000" b="1" dirty="0" err="1">
                <a:latin typeface="Consolas" panose="020B0609020204030204" pitchFamily="49" charset="0"/>
              </a:rPr>
              <a:t>ForStmt</a:t>
            </a:r>
            <a:r>
              <a:rPr lang="en-US" altLang="zh-CN" sz="2000" b="1" dirty="0">
                <a:latin typeface="Consolas" panose="020B0609020204030204" pitchFamily="49" charset="0"/>
              </a:rPr>
              <a:t>] ')' </a:t>
            </a:r>
            <a:r>
              <a:rPr lang="en-US" altLang="zh-CN" sz="2000" b="1" dirty="0" err="1">
                <a:latin typeface="Consolas" panose="020B0609020204030204" pitchFamily="49" charset="0"/>
              </a:rPr>
              <a:t>Stmt</a:t>
            </a:r>
            <a:endParaRPr lang="en-US" altLang="zh-CN" sz="2000" b="1" dirty="0">
              <a:latin typeface="Consolas" panose="020B0609020204030204" pitchFamily="49" charset="0"/>
            </a:endParaRPr>
          </a:p>
          <a:p>
            <a:r>
              <a:rPr lang="en-US" altLang="zh-CN" sz="2000" b="1" dirty="0">
                <a:latin typeface="Consolas" panose="020B0609020204030204" pitchFamily="49" charset="0"/>
              </a:rPr>
              <a:t>     | 'break' ';’ </a:t>
            </a:r>
          </a:p>
          <a:p>
            <a:r>
              <a:rPr lang="en-US" altLang="zh-CN" sz="2000" b="1" dirty="0">
                <a:latin typeface="Consolas" panose="020B0609020204030204" pitchFamily="49" charset="0"/>
              </a:rPr>
              <a:t>     | 'continue' ';’ </a:t>
            </a:r>
          </a:p>
          <a:p>
            <a:r>
              <a:rPr lang="en-US" altLang="zh-CN" sz="2000" b="1" dirty="0">
                <a:latin typeface="Consolas" panose="020B0609020204030204" pitchFamily="49" charset="0"/>
              </a:rPr>
              <a:t>     | 'return' [Exp] ';’ </a:t>
            </a:r>
          </a:p>
          <a:p>
            <a:r>
              <a:rPr lang="en-US" altLang="zh-CN" sz="2000" b="1" dirty="0">
                <a:latin typeface="Consolas" panose="020B0609020204030204" pitchFamily="49" charset="0"/>
              </a:rPr>
              <a:t>     | 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LVal</a:t>
            </a:r>
            <a:r>
              <a:rPr lang="en-US" altLang="zh-CN" sz="2000" b="1" dirty="0">
                <a:latin typeface="Consolas" panose="020B0609020204030204" pitchFamily="49" charset="0"/>
              </a:rPr>
              <a:t> '=' '</a:t>
            </a:r>
            <a:r>
              <a:rPr lang="en-US" altLang="zh-CN" sz="2000" b="1" dirty="0" err="1">
                <a:latin typeface="Consolas" panose="020B0609020204030204" pitchFamily="49" charset="0"/>
              </a:rPr>
              <a:t>getint</a:t>
            </a:r>
            <a:r>
              <a:rPr lang="en-US" altLang="zh-CN" sz="2000" b="1" dirty="0">
                <a:latin typeface="Consolas" panose="020B0609020204030204" pitchFamily="49" charset="0"/>
              </a:rPr>
              <a:t>''('')'';’ </a:t>
            </a:r>
          </a:p>
          <a:p>
            <a:r>
              <a:rPr lang="en-US" altLang="zh-CN" sz="2000" b="1" dirty="0">
                <a:latin typeface="Consolas" panose="020B0609020204030204" pitchFamily="49" charset="0"/>
              </a:rPr>
              <a:t>     | '</a:t>
            </a:r>
            <a:r>
              <a:rPr lang="en-US" altLang="zh-CN" sz="2000" b="1" dirty="0" err="1">
                <a:latin typeface="Consolas" panose="020B0609020204030204" pitchFamily="49" charset="0"/>
              </a:rPr>
              <a:t>printf</a:t>
            </a:r>
            <a:r>
              <a:rPr lang="en-US" altLang="zh-CN" sz="2000" b="1" dirty="0">
                <a:latin typeface="Consolas" panose="020B0609020204030204" pitchFamily="49" charset="0"/>
              </a:rPr>
              <a:t>''('</a:t>
            </a:r>
            <a:r>
              <a:rPr lang="en-US" altLang="zh-CN" sz="2000" b="1" dirty="0" err="1">
                <a:latin typeface="Consolas" panose="020B0609020204030204" pitchFamily="49" charset="0"/>
              </a:rPr>
              <a:t>FormatString</a:t>
            </a:r>
            <a:r>
              <a:rPr lang="en-US" altLang="zh-CN" sz="2000" b="1" dirty="0">
                <a:latin typeface="Consolas" panose="020B0609020204030204" pitchFamily="49" charset="0"/>
              </a:rPr>
              <a:t>{','Exp}')‘';’  </a:t>
            </a:r>
            <a:endParaRPr lang="zh-CN" altLang="en-US" sz="2000" b="1" dirty="0">
              <a:latin typeface="Consolas" panose="020B0609020204030204" pitchFamily="49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15558" y="1217930"/>
            <a:ext cx="2758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右递归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扩充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BNF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44018" y="2087580"/>
            <a:ext cx="2758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FIRST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集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预读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递归下降分析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62" y="1481681"/>
            <a:ext cx="5431530" cy="353348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125" y="1469740"/>
            <a:ext cx="5333216" cy="360829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LL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分析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81298" y="1155927"/>
            <a:ext cx="37510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FIRST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集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FOLLOW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集（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ε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栈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表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程序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206" y="271524"/>
            <a:ext cx="5754849" cy="37075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28" y="2802200"/>
            <a:ext cx="5516528" cy="32504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LL(1)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</a:endParaRP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416" y="1031852"/>
            <a:ext cx="8245501" cy="469503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自底向上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345" y="639986"/>
            <a:ext cx="7590738" cy="53546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7557" y="2417281"/>
            <a:ext cx="1637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/>
              <a:t>找句柄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算符优先分析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194752" y="1956798"/>
            <a:ext cx="3751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算符优先文法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FirstVT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集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LastVT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集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规约最左素短语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44" y="1819904"/>
            <a:ext cx="5061060" cy="28717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487" y="3151517"/>
            <a:ext cx="5843096" cy="134840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LR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分析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46585" y="9619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栈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表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程序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504" y="205319"/>
            <a:ext cx="4608863" cy="30210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857" y="202970"/>
            <a:ext cx="4150161" cy="29985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t="7869"/>
          <a:stretch/>
        </p:blipFill>
        <p:spPr>
          <a:xfrm>
            <a:off x="3002857" y="3423872"/>
            <a:ext cx="4150160" cy="282409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2504" y="3395273"/>
            <a:ext cx="4609722" cy="2751160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02B37A9-1876-2CD6-1929-7200EF3B0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161001"/>
              </p:ext>
            </p:extLst>
          </p:nvPr>
        </p:nvGraphicFramePr>
        <p:xfrm>
          <a:off x="420251" y="2348385"/>
          <a:ext cx="2260121" cy="2609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0121">
                  <a:extLst>
                    <a:ext uri="{9D8B030D-6E8A-4147-A177-3AD203B41FA5}">
                      <a16:colId xmlns:a16="http://schemas.microsoft.com/office/drawing/2014/main" val="526156058"/>
                    </a:ext>
                  </a:extLst>
                </a:gridCol>
              </a:tblGrid>
              <a:tr h="6524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LR(0)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899892"/>
                  </a:ext>
                </a:extLst>
              </a:tr>
              <a:tr h="6524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SLR(1)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574257"/>
                  </a:ext>
                </a:extLst>
              </a:tr>
              <a:tr h="6524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LR(1)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529120"/>
                  </a:ext>
                </a:extLst>
              </a:tr>
              <a:tr h="6524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LALR(1)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76869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4812149" cy="707886"/>
            <a:chOff x="767557" y="217775"/>
            <a:chExt cx="4812149" cy="707886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47030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词法分析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-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</a:rPr>
                <a:t>文法和语言的形式定义</a:t>
              </a:r>
              <a:endPara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2000" b="1" kern="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</a:endParaRP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B10607E-C14D-A21D-95F6-5F9BB8417BD4}"/>
              </a:ext>
            </a:extLst>
          </p:cNvPr>
          <p:cNvSpPr txBox="1"/>
          <p:nvPr/>
        </p:nvSpPr>
        <p:spPr>
          <a:xfrm>
            <a:off x="719417" y="1193907"/>
            <a:ext cx="10589024" cy="39583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000" b="1" dirty="0">
                <a:latin typeface="+mn-ea"/>
              </a:rPr>
              <a:t>源程序 目标程序 翻译程序 汇编程序 编译程序 解释程序</a:t>
            </a:r>
            <a:endParaRPr lang="en-US" altLang="zh-CN" sz="2000" b="1" dirty="0">
              <a:latin typeface="+mn-ea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编译过程 </a:t>
            </a:r>
            <a:endParaRPr lang="en-US" altLang="zh-CN" sz="2000" b="1" dirty="0">
              <a:solidFill>
                <a:srgbClr val="FF0000"/>
              </a:solidFill>
              <a:latin typeface="+mn-ea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000" b="1" dirty="0">
                <a:latin typeface="+mn-ea"/>
              </a:rPr>
              <a:t>遍 前端和后端</a:t>
            </a:r>
            <a:endParaRPr lang="en-US" altLang="zh-CN" sz="2000" b="1" dirty="0">
              <a:latin typeface="+mn-ea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CFB1EC-789D-5F57-EF7C-497E4A18E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73" y="2651085"/>
            <a:ext cx="5443083" cy="338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825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艺术系列&#10;&#10;已生成高可信度的说明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4034103">
            <a:off x="3262088" y="595088"/>
            <a:ext cx="5667825" cy="5667825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048000" y="962025"/>
            <a:ext cx="6096000" cy="4933950"/>
          </a:xfrm>
          <a:prstGeom prst="roundRect">
            <a:avLst>
              <a:gd name="adj" fmla="val 4184"/>
            </a:avLst>
          </a:prstGeom>
          <a:solidFill>
            <a:schemeClr val="bg1">
              <a:lumMod val="85000"/>
              <a:alpha val="8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429250" y="1524000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latin typeface="Calibri" panose="020F0502020204030204" pitchFamily="34" charset="0"/>
                <a:cs typeface="Calibri" panose="020F0502020204030204" pitchFamily="34" charset="0"/>
              </a:rPr>
              <a:t>05</a:t>
            </a:r>
            <a:endParaRPr lang="zh-CN" altLang="en-US"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33800" y="2847439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符号表管理技术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5657850" y="3771900"/>
            <a:ext cx="8763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 rot="15532708">
            <a:off x="681462" y="1074710"/>
            <a:ext cx="694476" cy="565057"/>
            <a:chOff x="189132" y="3432549"/>
            <a:chExt cx="990433" cy="805861"/>
          </a:xfrm>
        </p:grpSpPr>
        <p:cxnSp>
          <p:nvCxnSpPr>
            <p:cNvPr id="13" name="直接连接符 12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10245300">
            <a:off x="10476938" y="5647410"/>
            <a:ext cx="694476" cy="565057"/>
            <a:chOff x="189132" y="3432549"/>
            <a:chExt cx="990433" cy="805861"/>
          </a:xfrm>
        </p:grpSpPr>
        <p:cxnSp>
          <p:nvCxnSpPr>
            <p:cNvPr id="20" name="直接连接符 19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rot="10245300">
            <a:off x="10169401" y="1627033"/>
            <a:ext cx="356950" cy="290431"/>
            <a:chOff x="189132" y="3432549"/>
            <a:chExt cx="990433" cy="805861"/>
          </a:xfrm>
        </p:grpSpPr>
        <p:cxnSp>
          <p:nvCxnSpPr>
            <p:cNvPr id="27" name="直接连接符 26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符号表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47157" y="1383486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内容：</a:t>
            </a:r>
            <a:r>
              <a:rPr lang="zh-CN" altLang="en-US" b="1" dirty="0">
                <a:solidFill>
                  <a:srgbClr val="FF0000"/>
                </a:solidFill>
              </a:rPr>
              <a:t>名字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特征信息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作用：先声明再引用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操作：填表（声明）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查表（引用）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非分程序（不包含子模块）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分程序（可嵌入子模块）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239" y="884388"/>
            <a:ext cx="7479436" cy="4835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72" y="3651428"/>
            <a:ext cx="2876951" cy="210531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栈式符号表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67557" y="1602396"/>
            <a:ext cx="32953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运行到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xxx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行的时候，栈式符号表长啥样？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procedure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程序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函数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var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variable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parameter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参数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439" y="748742"/>
            <a:ext cx="7579647" cy="520469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艺术系列&#10;&#10;已生成高可信度的说明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4034103">
            <a:off x="3262088" y="595088"/>
            <a:ext cx="5667825" cy="5667825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048000" y="962025"/>
            <a:ext cx="6096000" cy="4933950"/>
          </a:xfrm>
          <a:prstGeom prst="roundRect">
            <a:avLst>
              <a:gd name="adj" fmla="val 4184"/>
            </a:avLst>
          </a:prstGeom>
          <a:solidFill>
            <a:schemeClr val="bg1">
              <a:lumMod val="85000"/>
              <a:alpha val="8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429250" y="1524000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latin typeface="Calibri" panose="020F0502020204030204" pitchFamily="34" charset="0"/>
                <a:cs typeface="Calibri" panose="020F0502020204030204" pitchFamily="34" charset="0"/>
              </a:rPr>
              <a:t>06</a:t>
            </a:r>
            <a:endParaRPr lang="zh-CN" altLang="en-US"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33800" y="2847439"/>
            <a:ext cx="472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运行时的存储组织及管理</a:t>
            </a:r>
          </a:p>
        </p:txBody>
      </p:sp>
      <p:grpSp>
        <p:nvGrpSpPr>
          <p:cNvPr id="10" name="组合 9"/>
          <p:cNvGrpSpPr/>
          <p:nvPr/>
        </p:nvGrpSpPr>
        <p:grpSpPr>
          <a:xfrm rot="15532708">
            <a:off x="681462" y="1074710"/>
            <a:ext cx="694476" cy="565057"/>
            <a:chOff x="189132" y="3432549"/>
            <a:chExt cx="990433" cy="805861"/>
          </a:xfrm>
        </p:grpSpPr>
        <p:cxnSp>
          <p:nvCxnSpPr>
            <p:cNvPr id="13" name="直接连接符 12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10245300">
            <a:off x="10476938" y="5647410"/>
            <a:ext cx="694476" cy="565057"/>
            <a:chOff x="189132" y="3432549"/>
            <a:chExt cx="990433" cy="805861"/>
          </a:xfrm>
        </p:grpSpPr>
        <p:cxnSp>
          <p:nvCxnSpPr>
            <p:cNvPr id="20" name="直接连接符 19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rot="10245300">
            <a:off x="10169401" y="1627033"/>
            <a:ext cx="356950" cy="290431"/>
            <a:chOff x="189132" y="3432549"/>
            <a:chExt cx="990433" cy="805861"/>
          </a:xfrm>
        </p:grpSpPr>
        <p:cxnSp>
          <p:nvCxnSpPr>
            <p:cNvPr id="27" name="直接连接符 26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静态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/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动态存储分配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6765" y="1230545"/>
            <a:ext cx="501970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静态存储分配：在</a:t>
            </a:r>
            <a:r>
              <a:rPr lang="zh-CN" altLang="en-US" b="1" dirty="0">
                <a:solidFill>
                  <a:srgbClr val="FF0000"/>
                </a:solidFill>
              </a:rPr>
              <a:t>编译阶段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由</a:t>
            </a:r>
            <a:r>
              <a:rPr lang="zh-CN" altLang="en-US" b="1" dirty="0">
                <a:solidFill>
                  <a:srgbClr val="FF0000"/>
                </a:solidFill>
              </a:rPr>
              <a:t>编译程序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实现对存储空间的管理，和为源程序中的变量分配存储的方法。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动态存储分配：在</a:t>
            </a:r>
            <a:r>
              <a:rPr lang="zh-CN" altLang="en-US" b="1" dirty="0">
                <a:solidFill>
                  <a:srgbClr val="FF0000"/>
                </a:solidFill>
              </a:rPr>
              <a:t>目标程序运行阶段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由</a:t>
            </a:r>
            <a:r>
              <a:rPr lang="zh-CN" altLang="en-US" b="1" dirty="0">
                <a:solidFill>
                  <a:srgbClr val="FF0000"/>
                </a:solidFill>
              </a:rPr>
              <a:t>目标程序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实现对存储空间的组织与管理，和为源程序中的变量分配存储的方法。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03436" y="617885"/>
            <a:ext cx="501970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B0F0"/>
                </a:solidFill>
              </a:rPr>
              <a:t>Procedure echo1 ();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B050"/>
                </a:solidFill>
              </a:rPr>
              <a:t>Int a=1;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B0F0"/>
                </a:solidFill>
              </a:rPr>
              <a:t>Procedure echo2();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B050"/>
                </a:solidFill>
              </a:rPr>
              <a:t>Int b=2;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B0F0"/>
                </a:solidFill>
              </a:rPr>
              <a:t>Procedure echo4();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B050"/>
                </a:solidFill>
              </a:rPr>
              <a:t>Int d=4;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Begin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Begin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echo4()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B0F0"/>
                </a:solidFill>
              </a:rPr>
              <a:t>Procedure echo3();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B050"/>
                </a:solidFill>
              </a:rPr>
              <a:t>Int c=3;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Begin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echo2();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Begin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echo3()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87399" y="3878746"/>
          <a:ext cx="1663598" cy="1483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31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108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112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809339" y="3402646"/>
          <a:ext cx="1893455" cy="2966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93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ABP3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ABP1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ABP1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ABP1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793582" y="6028056"/>
            <a:ext cx="2049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Abp1:echo1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793582" y="5616787"/>
            <a:ext cx="2049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Abp2:echo3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814627" y="4932853"/>
            <a:ext cx="2049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Abp3:echo2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818542" y="4151529"/>
            <a:ext cx="2049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Abp4:echo4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kern="0" dirty="0">
                  <a:latin typeface="微软雅黑" panose="020B0503020204020204" charset="-122"/>
                </a:rPr>
                <a:t>活动记录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</a:endParaRP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249124" y="991252"/>
          <a:ext cx="2199909" cy="222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99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局部数据区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形参数据区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abp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 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 value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display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130" y="504201"/>
            <a:ext cx="7435156" cy="53273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2879" y="3412701"/>
            <a:ext cx="3914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</a:rPr>
              <a:t>数组模板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70" y="3783088"/>
            <a:ext cx="3879773" cy="2267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艺术系列&#10;&#10;已生成高可信度的说明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4034103">
            <a:off x="3262088" y="595088"/>
            <a:ext cx="5667825" cy="5667825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048000" y="962025"/>
            <a:ext cx="6096000" cy="4933950"/>
          </a:xfrm>
          <a:prstGeom prst="roundRect">
            <a:avLst>
              <a:gd name="adj" fmla="val 4184"/>
            </a:avLst>
          </a:prstGeom>
          <a:solidFill>
            <a:schemeClr val="bg1">
              <a:lumMod val="85000"/>
              <a:alpha val="8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429250" y="1524000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latin typeface="Calibri" panose="020F0502020204030204" pitchFamily="34" charset="0"/>
                <a:cs typeface="Calibri" panose="020F0502020204030204" pitchFamily="34" charset="0"/>
              </a:rPr>
              <a:t>07</a:t>
            </a:r>
            <a:endParaRPr lang="zh-CN" altLang="en-US"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33800" y="2847439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语法制导翻译技术</a:t>
            </a:r>
          </a:p>
        </p:txBody>
      </p:sp>
      <p:grpSp>
        <p:nvGrpSpPr>
          <p:cNvPr id="10" name="组合 9"/>
          <p:cNvGrpSpPr/>
          <p:nvPr/>
        </p:nvGrpSpPr>
        <p:grpSpPr>
          <a:xfrm rot="15532708">
            <a:off x="681462" y="1074710"/>
            <a:ext cx="694476" cy="565057"/>
            <a:chOff x="189132" y="3432549"/>
            <a:chExt cx="990433" cy="805861"/>
          </a:xfrm>
        </p:grpSpPr>
        <p:cxnSp>
          <p:nvCxnSpPr>
            <p:cNvPr id="13" name="直接连接符 12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10245300">
            <a:off x="10476938" y="5647410"/>
            <a:ext cx="694476" cy="565057"/>
            <a:chOff x="189132" y="3432549"/>
            <a:chExt cx="990433" cy="805861"/>
          </a:xfrm>
        </p:grpSpPr>
        <p:cxnSp>
          <p:nvCxnSpPr>
            <p:cNvPr id="20" name="直接连接符 19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rot="10245300">
            <a:off x="10169401" y="1627033"/>
            <a:ext cx="356950" cy="290431"/>
            <a:chOff x="189132" y="3432549"/>
            <a:chExt cx="990433" cy="805861"/>
          </a:xfrm>
        </p:grpSpPr>
        <p:cxnSp>
          <p:nvCxnSpPr>
            <p:cNvPr id="27" name="直接连接符 26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翻译文法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6765" y="1230545"/>
            <a:ext cx="501970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输入文法：未插入动作符号时的文法。由</a:t>
            </a:r>
            <a:r>
              <a:rPr lang="zh-CN" altLang="en-US" b="1" dirty="0">
                <a:solidFill>
                  <a:srgbClr val="FF0000"/>
                </a:solidFill>
              </a:rPr>
              <a:t>输入文法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可以通过推导产生</a:t>
            </a:r>
            <a:r>
              <a:rPr lang="zh-CN" altLang="en-US" b="1" dirty="0">
                <a:solidFill>
                  <a:srgbClr val="FF0000"/>
                </a:solidFill>
              </a:rPr>
              <a:t>输入序列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翻译文法：插入动作符号的文法。由</a:t>
            </a:r>
            <a:r>
              <a:rPr lang="zh-CN" altLang="en-US" b="1" dirty="0">
                <a:solidFill>
                  <a:srgbClr val="FF0000"/>
                </a:solidFill>
              </a:rPr>
              <a:t>翻译文法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可以通过推导产生</a:t>
            </a:r>
            <a:r>
              <a:rPr lang="zh-CN" altLang="en-US" b="1" dirty="0">
                <a:solidFill>
                  <a:srgbClr val="FF0000"/>
                </a:solidFill>
              </a:rPr>
              <a:t>活动序列</a:t>
            </a:r>
            <a:r>
              <a:rPr lang="zh-CN" altLang="en-US" b="1" dirty="0"/>
              <a:t>。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活动序列 →输入序列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动作序列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翻译文法所定义的翻译是由</a:t>
            </a:r>
            <a:r>
              <a:rPr lang="zh-CN" altLang="en-US" b="1" dirty="0">
                <a:solidFill>
                  <a:srgbClr val="FF0000"/>
                </a:solidFill>
              </a:rPr>
              <a:t>输入序列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和</a:t>
            </a:r>
            <a:r>
              <a:rPr lang="zh-CN" altLang="en-US" b="1" dirty="0">
                <a:solidFill>
                  <a:srgbClr val="FF0000"/>
                </a:solidFill>
              </a:rPr>
              <a:t>动作序列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组成的</a:t>
            </a:r>
            <a:r>
              <a:rPr lang="zh-CN" altLang="en-US" b="1" dirty="0">
                <a:solidFill>
                  <a:srgbClr val="FF0000"/>
                </a:solidFill>
              </a:rPr>
              <a:t>对偶集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658" y="4259014"/>
            <a:ext cx="6164516" cy="241353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687" y="155405"/>
            <a:ext cx="6137194" cy="41619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属性翻译文法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14649" y="1489163"/>
            <a:ext cx="50197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综合属性：自底向上，自右向左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继承属性：自顶向下，自左向右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L-ATG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SL-ATG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925" y="289559"/>
            <a:ext cx="5392261" cy="36024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214" y="4263012"/>
            <a:ext cx="3879185" cy="55206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48" y="3116638"/>
            <a:ext cx="5147959" cy="3552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艺术系列&#10;&#10;已生成高可信度的说明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4034103">
            <a:off x="3262088" y="595088"/>
            <a:ext cx="5667825" cy="5667825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048000" y="962025"/>
            <a:ext cx="6096000" cy="4933950"/>
          </a:xfrm>
          <a:prstGeom prst="roundRect">
            <a:avLst>
              <a:gd name="adj" fmla="val 4184"/>
            </a:avLst>
          </a:prstGeom>
          <a:solidFill>
            <a:schemeClr val="bg1">
              <a:lumMod val="85000"/>
              <a:alpha val="8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429250" y="1524000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latin typeface="Calibri" panose="020F0502020204030204" pitchFamily="34" charset="0"/>
                <a:cs typeface="Calibri" panose="020F0502020204030204" pitchFamily="34" charset="0"/>
              </a:rPr>
              <a:t>08</a:t>
            </a:r>
            <a:endParaRPr lang="zh-CN" altLang="en-US"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33800" y="2847439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源程序的中间形式</a:t>
            </a:r>
          </a:p>
        </p:txBody>
      </p:sp>
      <p:grpSp>
        <p:nvGrpSpPr>
          <p:cNvPr id="10" name="组合 9"/>
          <p:cNvGrpSpPr/>
          <p:nvPr/>
        </p:nvGrpSpPr>
        <p:grpSpPr>
          <a:xfrm rot="15532708">
            <a:off x="681462" y="1074710"/>
            <a:ext cx="694476" cy="565057"/>
            <a:chOff x="189132" y="3432549"/>
            <a:chExt cx="990433" cy="805861"/>
          </a:xfrm>
        </p:grpSpPr>
        <p:cxnSp>
          <p:nvCxnSpPr>
            <p:cNvPr id="13" name="直接连接符 12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10245300">
            <a:off x="10476938" y="5647410"/>
            <a:ext cx="694476" cy="565057"/>
            <a:chOff x="189132" y="3432549"/>
            <a:chExt cx="990433" cy="805861"/>
          </a:xfrm>
        </p:grpSpPr>
        <p:cxnSp>
          <p:nvCxnSpPr>
            <p:cNvPr id="20" name="直接连接符 19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rot="10245300">
            <a:off x="10169401" y="1627033"/>
            <a:ext cx="356950" cy="290431"/>
            <a:chOff x="189132" y="3432549"/>
            <a:chExt cx="990433" cy="805861"/>
          </a:xfrm>
        </p:grpSpPr>
        <p:cxnSp>
          <p:nvCxnSpPr>
            <p:cNvPr id="27" name="直接连接符 26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艺术系列&#10;&#10;已生成高可信度的说明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4034103">
            <a:off x="3262088" y="595088"/>
            <a:ext cx="5667825" cy="5667825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048000" y="962025"/>
            <a:ext cx="6096000" cy="4933950"/>
          </a:xfrm>
          <a:prstGeom prst="roundRect">
            <a:avLst>
              <a:gd name="adj" fmla="val 4184"/>
            </a:avLst>
          </a:prstGeom>
          <a:solidFill>
            <a:schemeClr val="bg1">
              <a:lumMod val="85000"/>
              <a:alpha val="8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429250" y="1524000"/>
            <a:ext cx="13335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latin typeface="Calibri" panose="020F0502020204030204" pitchFamily="34" charset="0"/>
                <a:cs typeface="Calibri" panose="020F0502020204030204" pitchFamily="34" charset="0"/>
              </a:rPr>
              <a:t>02</a:t>
            </a:r>
            <a:endParaRPr lang="zh-CN" altLang="en-US"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33800" y="2847439"/>
            <a:ext cx="4724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文法和语言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5657850" y="3771900"/>
            <a:ext cx="8763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 rot="15532708">
            <a:off x="681462" y="1074710"/>
            <a:ext cx="694476" cy="565057"/>
            <a:chOff x="189132" y="3432549"/>
            <a:chExt cx="990433" cy="805861"/>
          </a:xfrm>
        </p:grpSpPr>
        <p:cxnSp>
          <p:nvCxnSpPr>
            <p:cNvPr id="13" name="直接连接符 12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10245300">
            <a:off x="10476938" y="5647410"/>
            <a:ext cx="694476" cy="565057"/>
            <a:chOff x="189132" y="3432549"/>
            <a:chExt cx="990433" cy="805861"/>
          </a:xfrm>
        </p:grpSpPr>
        <p:cxnSp>
          <p:nvCxnSpPr>
            <p:cNvPr id="20" name="直接连接符 19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rot="10245300">
            <a:off x="10169401" y="1627033"/>
            <a:ext cx="356950" cy="290431"/>
            <a:chOff x="189132" y="3432549"/>
            <a:chExt cx="990433" cy="805861"/>
          </a:xfrm>
        </p:grpSpPr>
        <p:cxnSp>
          <p:nvCxnSpPr>
            <p:cNvPr id="27" name="直接连接符 26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66968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kern="0" dirty="0">
                  <a:latin typeface="微软雅黑" panose="020B0503020204020204" charset="-122"/>
                </a:rPr>
                <a:t>波兰表示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</a:endParaRP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75354" y="1908970"/>
            <a:ext cx="50197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A=1+(2+3*4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波兰表示：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A1234*++=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操作符栈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拉链与回填技术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7" y="875449"/>
            <a:ext cx="7615129" cy="48295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b="1" kern="0" dirty="0">
                  <a:latin typeface="微软雅黑" panose="020B0503020204020204" charset="-122"/>
                </a:rPr>
                <a:t>N</a:t>
              </a:r>
              <a:r>
                <a:rPr lang="zh-CN" altLang="en-US" sz="2000" b="1" kern="0" dirty="0">
                  <a:latin typeface="微软雅黑" panose="020B0503020204020204" charset="-122"/>
                </a:rPr>
                <a:t>元表示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</a:endParaRP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29600" y="1889312"/>
            <a:ext cx="47916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三元：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间接三元式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四元：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操作符，操作数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，操作数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（结果）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054" y="740404"/>
            <a:ext cx="7466628" cy="4987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艺术系列&#10;&#10;已生成高可信度的说明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4034103">
            <a:off x="3262088" y="595088"/>
            <a:ext cx="5667825" cy="5667825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048000" y="962025"/>
            <a:ext cx="6096000" cy="4933950"/>
          </a:xfrm>
          <a:prstGeom prst="roundRect">
            <a:avLst>
              <a:gd name="adj" fmla="val 4184"/>
            </a:avLst>
          </a:prstGeom>
          <a:solidFill>
            <a:schemeClr val="bg1">
              <a:lumMod val="85000"/>
              <a:alpha val="8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429250" y="1524000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latin typeface="Calibri" panose="020F0502020204030204" pitchFamily="34" charset="0"/>
                <a:cs typeface="Calibri" panose="020F0502020204030204" pitchFamily="34" charset="0"/>
              </a:rPr>
              <a:t>09</a:t>
            </a:r>
            <a:endParaRPr lang="zh-CN" altLang="en-US"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33800" y="2847439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错误处理</a:t>
            </a:r>
          </a:p>
        </p:txBody>
      </p:sp>
      <p:grpSp>
        <p:nvGrpSpPr>
          <p:cNvPr id="10" name="组合 9"/>
          <p:cNvGrpSpPr/>
          <p:nvPr/>
        </p:nvGrpSpPr>
        <p:grpSpPr>
          <a:xfrm rot="15532708">
            <a:off x="681462" y="1074710"/>
            <a:ext cx="694476" cy="565057"/>
            <a:chOff x="189132" y="3432549"/>
            <a:chExt cx="990433" cy="805861"/>
          </a:xfrm>
        </p:grpSpPr>
        <p:cxnSp>
          <p:nvCxnSpPr>
            <p:cNvPr id="13" name="直接连接符 12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10245300">
            <a:off x="10476938" y="5647410"/>
            <a:ext cx="694476" cy="565057"/>
            <a:chOff x="189132" y="3432549"/>
            <a:chExt cx="990433" cy="805861"/>
          </a:xfrm>
        </p:grpSpPr>
        <p:cxnSp>
          <p:nvCxnSpPr>
            <p:cNvPr id="20" name="直接连接符 19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rot="10245300">
            <a:off x="10169401" y="1627033"/>
            <a:ext cx="356950" cy="290431"/>
            <a:chOff x="189132" y="3432549"/>
            <a:chExt cx="990433" cy="805861"/>
          </a:xfrm>
        </p:grpSpPr>
        <p:cxnSp>
          <p:nvCxnSpPr>
            <p:cNvPr id="27" name="直接连接符 26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kern="0" dirty="0">
                  <a:latin typeface="微软雅黑" panose="020B0503020204020204" charset="-122"/>
                </a:rPr>
                <a:t>错误处理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</a:endParaRP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67557" y="1092841"/>
            <a:ext cx="479165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语法错误：程序结构</a:t>
            </a:r>
            <a:r>
              <a:rPr lang="zh-CN" altLang="en-US" b="1" dirty="0">
                <a:solidFill>
                  <a:srgbClr val="FF0000"/>
                </a:solidFill>
              </a:rPr>
              <a:t>不符合语法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（包括词法）规则的错误。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语义错误：程序</a:t>
            </a:r>
            <a:r>
              <a:rPr lang="zh-CN" altLang="en-US" b="1" dirty="0">
                <a:solidFill>
                  <a:srgbClr val="FF0000"/>
                </a:solidFill>
              </a:rPr>
              <a:t>不符合语义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规则或</a:t>
            </a:r>
            <a:r>
              <a:rPr lang="zh-CN" altLang="en-US" b="1" dirty="0">
                <a:solidFill>
                  <a:srgbClr val="FF0000"/>
                </a:solidFill>
              </a:rPr>
              <a:t>超越具体计算机系统的限制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数据溢出错误，常数太大，计算结果溢出。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符号表、静态存储分配数据区溢出。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动态存储分配数据区溢出。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65126" y="1120676"/>
            <a:ext cx="47916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错误的诊察：编译程序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目标程序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错误的报告：出错位置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出错性质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分析后报告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边分析边报告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错误处理技术（错误改正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局部化错误处理）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艺术系列&#10;&#10;已生成高可信度的说明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4034103">
            <a:off x="3262088" y="595088"/>
            <a:ext cx="5667825" cy="5667825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048000" y="962025"/>
            <a:ext cx="6096000" cy="4933950"/>
          </a:xfrm>
          <a:prstGeom prst="roundRect">
            <a:avLst>
              <a:gd name="adj" fmla="val 4184"/>
            </a:avLst>
          </a:prstGeom>
          <a:solidFill>
            <a:schemeClr val="bg1">
              <a:lumMod val="85000"/>
              <a:alpha val="8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429250" y="1524000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33800" y="2847439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语义分析与代码生成</a:t>
            </a:r>
          </a:p>
        </p:txBody>
      </p:sp>
      <p:grpSp>
        <p:nvGrpSpPr>
          <p:cNvPr id="10" name="组合 9"/>
          <p:cNvGrpSpPr/>
          <p:nvPr/>
        </p:nvGrpSpPr>
        <p:grpSpPr>
          <a:xfrm rot="15532708">
            <a:off x="681462" y="1074710"/>
            <a:ext cx="694476" cy="565057"/>
            <a:chOff x="189132" y="3432549"/>
            <a:chExt cx="990433" cy="805861"/>
          </a:xfrm>
        </p:grpSpPr>
        <p:cxnSp>
          <p:nvCxnSpPr>
            <p:cNvPr id="13" name="直接连接符 12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10245300">
            <a:off x="10476938" y="5647410"/>
            <a:ext cx="694476" cy="565057"/>
            <a:chOff x="189132" y="3432549"/>
            <a:chExt cx="990433" cy="805861"/>
          </a:xfrm>
        </p:grpSpPr>
        <p:cxnSp>
          <p:nvCxnSpPr>
            <p:cNvPr id="20" name="直接连接符 19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rot="10245300">
            <a:off x="10169401" y="1627033"/>
            <a:ext cx="356950" cy="290431"/>
            <a:chOff x="189132" y="3432549"/>
            <a:chExt cx="990433" cy="805861"/>
          </a:xfrm>
        </p:grpSpPr>
        <p:cxnSp>
          <p:nvCxnSpPr>
            <p:cNvPr id="27" name="直接连接符 26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7928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kern="0" dirty="0">
                  <a:latin typeface="微软雅黑" panose="020B0503020204020204" charset="-122"/>
                </a:rPr>
                <a:t>语义概念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</a:endParaRP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44AFB3D4-8E4C-CE49-F068-1B50ABFBCEBF}"/>
              </a:ext>
            </a:extLst>
          </p:cNvPr>
          <p:cNvSpPr txBox="1"/>
          <p:nvPr/>
        </p:nvSpPr>
        <p:spPr>
          <a:xfrm>
            <a:off x="767557" y="1092841"/>
            <a:ext cx="47916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语义分析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语法分析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上下文无关（有关）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 a[1]={114514};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printf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(“%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d”,a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[1][1]);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符号表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C21D42-A131-F93E-B8D4-120FE0D55843}"/>
              </a:ext>
            </a:extLst>
          </p:cNvPr>
          <p:cNvSpPr txBox="1"/>
          <p:nvPr/>
        </p:nvSpPr>
        <p:spPr>
          <a:xfrm>
            <a:off x="5504327" y="1101018"/>
            <a:ext cx="60945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声明语句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：其语义是声明变量的类型等，并不要求做其他的操作。语义分析程序的工作是填符号表，登录名字的特征信息，分配存储。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执行语句：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语义是要做某种操作。语义处理的任务：按某种操作的目标结构生成中间代码或目标代码。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730F0F47-27C0-5869-6CE4-315D2BCC2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352991"/>
              </p:ext>
            </p:extLst>
          </p:nvPr>
        </p:nvGraphicFramePr>
        <p:xfrm>
          <a:off x="1667808" y="3216071"/>
          <a:ext cx="8815030" cy="3032852"/>
        </p:xfrm>
        <a:graphic>
          <a:graphicData uri="http://schemas.openxmlformats.org/drawingml/2006/table">
            <a:tbl>
              <a:tblPr firstRow="1" firstCol="1" lastRow="1" lastCol="1"/>
              <a:tblGrid>
                <a:gridCol w="1762592">
                  <a:extLst>
                    <a:ext uri="{9D8B030D-6E8A-4147-A177-3AD203B41FA5}">
                      <a16:colId xmlns:a16="http://schemas.microsoft.com/office/drawing/2014/main" val="2164039440"/>
                    </a:ext>
                  </a:extLst>
                </a:gridCol>
                <a:gridCol w="1762592">
                  <a:extLst>
                    <a:ext uri="{9D8B030D-6E8A-4147-A177-3AD203B41FA5}">
                      <a16:colId xmlns:a16="http://schemas.microsoft.com/office/drawing/2014/main" val="1301617521"/>
                    </a:ext>
                  </a:extLst>
                </a:gridCol>
                <a:gridCol w="1762592">
                  <a:extLst>
                    <a:ext uri="{9D8B030D-6E8A-4147-A177-3AD203B41FA5}">
                      <a16:colId xmlns:a16="http://schemas.microsoft.com/office/drawing/2014/main" val="1742407161"/>
                    </a:ext>
                  </a:extLst>
                </a:gridCol>
                <a:gridCol w="1763627">
                  <a:extLst>
                    <a:ext uri="{9D8B030D-6E8A-4147-A177-3AD203B41FA5}">
                      <a16:colId xmlns:a16="http://schemas.microsoft.com/office/drawing/2014/main" val="2984004313"/>
                    </a:ext>
                  </a:extLst>
                </a:gridCol>
                <a:gridCol w="1763627">
                  <a:extLst>
                    <a:ext uri="{9D8B030D-6E8A-4147-A177-3AD203B41FA5}">
                      <a16:colId xmlns:a16="http://schemas.microsoft.com/office/drawing/2014/main" val="3021449819"/>
                    </a:ext>
                  </a:extLst>
                </a:gridCol>
              </a:tblGrid>
              <a:tr h="162307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序号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名字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种类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类型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层号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834343"/>
                  </a:ext>
                </a:extLst>
              </a:tr>
              <a:tr h="162307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var</a:t>
                      </a:r>
                      <a:endParaRPr lang="zh-CN" altLang="en-US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038603"/>
                  </a:ext>
                </a:extLst>
              </a:tr>
              <a:tr h="289652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  <a:endParaRPr lang="zh-CN" altLang="en-US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var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Array</a:t>
                      </a:r>
                      <a:endParaRPr lang="zh-CN" altLang="en-US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329176"/>
                  </a:ext>
                </a:extLst>
              </a:tr>
              <a:tr h="162307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proc1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Procedure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7104202"/>
                  </a:ext>
                </a:extLst>
              </a:tr>
              <a:tr h="162307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arg0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para</a:t>
                      </a:r>
                      <a:endParaRPr lang="zh-CN" altLang="en-US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992244"/>
                  </a:ext>
                </a:extLst>
              </a:tr>
              <a:tr h="162307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f0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var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731622"/>
                  </a:ext>
                </a:extLst>
              </a:tr>
              <a:tr h="162307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proc2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procedure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endParaRPr lang="zh-CN" altLang="en-US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205106"/>
                  </a:ext>
                </a:extLst>
              </a:tr>
              <a:tr h="162307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para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276550"/>
                  </a:ext>
                </a:extLst>
              </a:tr>
              <a:tr h="162307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proc4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procedure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844108"/>
                  </a:ext>
                </a:extLst>
              </a:tr>
              <a:tr h="162307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arg3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para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171562"/>
                  </a:ext>
                </a:extLst>
              </a:tr>
              <a:tr h="162307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f1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var</a:t>
                      </a:r>
                      <a:endParaRPr lang="zh-CN" altLang="en-US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zh-CN" altLang="en-US" sz="1800" b="1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909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39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kern="0" dirty="0">
                  <a:latin typeface="微软雅黑" panose="020B0503020204020204" charset="-122"/>
                </a:rPr>
                <a:t>栈式抽象机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</a:endParaRP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44AFB3D4-8E4C-CE49-F068-1B50ABFBCEBF}"/>
              </a:ext>
            </a:extLst>
          </p:cNvPr>
          <p:cNvSpPr txBox="1"/>
          <p:nvPr/>
        </p:nvSpPr>
        <p:spPr>
          <a:xfrm>
            <a:off x="767557" y="1092841"/>
            <a:ext cx="47916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数据存储器 （运行栈）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操作存储器 （操作数栈）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指令存储器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一个指令寄存器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多个地址寄存器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P-code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850F52-019C-0EAB-01A4-29859F0C0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619" y="-96345"/>
            <a:ext cx="5542164" cy="38324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AB0D5F-A801-5842-5C72-41D61E65D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98" y="2877799"/>
            <a:ext cx="5477743" cy="374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kern="0" dirty="0">
                  <a:latin typeface="微软雅黑" panose="020B0503020204020204" charset="-122"/>
                </a:rPr>
                <a:t>声明的处理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</a:endParaRP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D4A4C9F-C6C3-CA6B-C1F3-699A74138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581" y="723637"/>
            <a:ext cx="9069066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kern="0" dirty="0">
                  <a:latin typeface="微软雅黑" panose="020B0503020204020204" charset="-122"/>
                </a:rPr>
                <a:t>数组的处理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</a:endParaRP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5C0A68-AA44-8D44-73D9-3CEC7D359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57" y="1240770"/>
            <a:ext cx="5675236" cy="41968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AA71EE-56E3-73AE-B63F-8EEEFD2BD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794" y="1240769"/>
            <a:ext cx="5869321" cy="419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3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艺术系列&#10;&#10;已生成高可信度的说明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4034103">
            <a:off x="3262088" y="595088"/>
            <a:ext cx="5667825" cy="5667825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048000" y="962025"/>
            <a:ext cx="6096000" cy="4933950"/>
          </a:xfrm>
          <a:prstGeom prst="roundRect">
            <a:avLst>
              <a:gd name="adj" fmla="val 4184"/>
            </a:avLst>
          </a:prstGeom>
          <a:solidFill>
            <a:schemeClr val="bg1">
              <a:lumMod val="85000"/>
              <a:alpha val="8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429250" y="1524000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endParaRPr lang="zh-CN" altLang="en-US"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33800" y="2847439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中间代码优化</a:t>
            </a:r>
          </a:p>
        </p:txBody>
      </p:sp>
      <p:grpSp>
        <p:nvGrpSpPr>
          <p:cNvPr id="10" name="组合 9"/>
          <p:cNvGrpSpPr/>
          <p:nvPr/>
        </p:nvGrpSpPr>
        <p:grpSpPr>
          <a:xfrm rot="15532708">
            <a:off x="681462" y="1074710"/>
            <a:ext cx="694476" cy="565057"/>
            <a:chOff x="189132" y="3432549"/>
            <a:chExt cx="990433" cy="805861"/>
          </a:xfrm>
        </p:grpSpPr>
        <p:cxnSp>
          <p:nvCxnSpPr>
            <p:cNvPr id="13" name="直接连接符 12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10245300">
            <a:off x="10476938" y="5647410"/>
            <a:ext cx="694476" cy="565057"/>
            <a:chOff x="189132" y="3432549"/>
            <a:chExt cx="990433" cy="805861"/>
          </a:xfrm>
        </p:grpSpPr>
        <p:cxnSp>
          <p:nvCxnSpPr>
            <p:cNvPr id="20" name="直接连接符 19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rot="10245300">
            <a:off x="10169401" y="1627033"/>
            <a:ext cx="356950" cy="290431"/>
            <a:chOff x="189132" y="3432549"/>
            <a:chExt cx="990433" cy="805861"/>
          </a:xfrm>
        </p:grpSpPr>
        <p:cxnSp>
          <p:nvCxnSpPr>
            <p:cNvPr id="27" name="直接连接符 26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3654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19417" y="220137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</a:rPr>
                <a:t>文法和语言</a:t>
              </a:r>
              <a:endParaRPr lang="zh-CN" altLang="en-US" sz="2000" b="1" kern="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</a:endParaRP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83310" y="1300286"/>
            <a:ext cx="9081770" cy="3827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文法和语言的形式定义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语法树与二义性文法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有关文法的实用限制 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文法的其他表示法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文法和语言分类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7994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优化的分类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44AFB3D4-8E4C-CE49-F068-1B50ABFBCEBF}"/>
              </a:ext>
            </a:extLst>
          </p:cNvPr>
          <p:cNvSpPr txBox="1"/>
          <p:nvPr/>
        </p:nvSpPr>
        <p:spPr>
          <a:xfrm>
            <a:off x="767557" y="1413348"/>
            <a:ext cx="47916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独立于机器的优化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：即与目标机无关的优化，通常是在中间代码上进行的优化。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与机器有关的优化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：充分利用系统资源（指令系统，寄存器资源）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0940FC-B87B-2201-61D3-96B3CABC2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51" y="3372896"/>
            <a:ext cx="6222030" cy="164261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2AA73D6-C911-CFD6-6CBA-A6E9E1857668}"/>
              </a:ext>
            </a:extLst>
          </p:cNvPr>
          <p:cNvSpPr txBox="1"/>
          <p:nvPr/>
        </p:nvSpPr>
        <p:spPr>
          <a:xfrm>
            <a:off x="7389922" y="1595842"/>
            <a:ext cx="44399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局部优化：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指在</a:t>
            </a:r>
            <a:r>
              <a:rPr lang="zh-CN" altLang="en-US" b="1" dirty="0">
                <a:solidFill>
                  <a:srgbClr val="FF0000"/>
                </a:solidFill>
              </a:rPr>
              <a:t>基本块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内进行的优化例如，局部公共子表达式删除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全局优化：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函数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过程内进行的优化，</a:t>
            </a:r>
            <a:r>
              <a:rPr lang="zh-CN" altLang="en-US" b="1" dirty="0">
                <a:solidFill>
                  <a:srgbClr val="FF0000"/>
                </a:solidFill>
              </a:rPr>
              <a:t>跨越基本块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，例如全局数据流分析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跨函数优化：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整个程序，例如跨函数别名分析，逃逸分析</a:t>
            </a:r>
          </a:p>
        </p:txBody>
      </p:sp>
    </p:spTree>
    <p:extLst>
      <p:ext uri="{BB962C8B-B14F-4D97-AF65-F5344CB8AC3E}">
        <p14:creationId xmlns:p14="http://schemas.microsoft.com/office/powerpoint/2010/main" val="118016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基本块的划分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44AFB3D4-8E4C-CE49-F068-1B50ABFBCEBF}"/>
              </a:ext>
            </a:extLst>
          </p:cNvPr>
          <p:cNvSpPr txBox="1"/>
          <p:nvPr/>
        </p:nvSpPr>
        <p:spPr>
          <a:xfrm>
            <a:off x="767557" y="1092841"/>
            <a:ext cx="47916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基本块中的代码是连续的语句序列。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程序的执行（控制流）只能从</a:t>
            </a:r>
            <a:r>
              <a:rPr lang="zh-CN" altLang="en-US" b="1" dirty="0">
                <a:solidFill>
                  <a:srgbClr val="FF0000"/>
                </a:solidFill>
              </a:rPr>
              <a:t>基本块的第一条语句进入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程序的执行只能从</a:t>
            </a:r>
            <a:r>
              <a:rPr lang="zh-CN" altLang="en-US" b="1" dirty="0">
                <a:solidFill>
                  <a:srgbClr val="FF0000"/>
                </a:solidFill>
              </a:rPr>
              <a:t>基本块的最后一条语句离开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2AA73D6-C911-CFD6-6CBA-A6E9E1857668}"/>
              </a:ext>
            </a:extLst>
          </p:cNvPr>
          <p:cNvSpPr txBox="1"/>
          <p:nvPr/>
        </p:nvSpPr>
        <p:spPr>
          <a:xfrm>
            <a:off x="7094381" y="884388"/>
            <a:ext cx="44399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整个语句序列的第一条语句属于入口语句；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任何能由条件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无条件跳转语句转移到的第一条语句属于入口语句；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紧跟在跳转语句之后的第一条语句属于入口语句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1EDD87-4E1D-DEEF-37BE-A0261767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37" y="2799978"/>
            <a:ext cx="5324630" cy="320674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CE37BAB-D4C6-6BDB-12E8-832AC27445B3}"/>
              </a:ext>
            </a:extLst>
          </p:cNvPr>
          <p:cNvSpPr txBox="1"/>
          <p:nvPr/>
        </p:nvSpPr>
        <p:spPr>
          <a:xfrm>
            <a:off x="7018074" y="3529428"/>
            <a:ext cx="44399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代数性质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复写传播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运算优化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删除冗余代码</a:t>
            </a:r>
          </a:p>
        </p:txBody>
      </p:sp>
    </p:spTree>
    <p:extLst>
      <p:ext uri="{BB962C8B-B14F-4D97-AF65-F5344CB8AC3E}">
        <p14:creationId xmlns:p14="http://schemas.microsoft.com/office/powerpoint/2010/main" val="136860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kern="0" dirty="0">
                  <a:latin typeface="微软雅黑" panose="020B0503020204020204" charset="-122"/>
                </a:rPr>
                <a:t>删除公共子表达式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</a:endParaRP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F7808A7-990F-A5E3-9C4F-D46A2413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79" y="1447852"/>
            <a:ext cx="5846391" cy="33940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3B83D8-5123-91BE-E9AF-B6430B49C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905" y="1143392"/>
            <a:ext cx="5846391" cy="443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8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数据流分析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C0B59523-03A1-47E3-FDED-34F0749F4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577" y="101389"/>
            <a:ext cx="7125989" cy="5009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D39F95-7C18-3CDF-2ACF-00164B3F4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04" y="1524000"/>
            <a:ext cx="7140700" cy="4864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370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冲突图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2D4A743-E5DE-3B39-C36A-B7FAC046E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75" y="1280719"/>
            <a:ext cx="5781255" cy="37014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28C0E7-36D4-8ECA-E8A3-6A28E8370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167" y="1264197"/>
            <a:ext cx="6032639" cy="364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1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循环优化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4F48BA6-FBEF-5854-A34C-4E988C5B5ADC}"/>
              </a:ext>
            </a:extLst>
          </p:cNvPr>
          <p:cNvSpPr txBox="1"/>
          <p:nvPr/>
        </p:nvSpPr>
        <p:spPr>
          <a:xfrm>
            <a:off x="652744" y="1441936"/>
            <a:ext cx="44399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不变式外提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循环展开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归纳变量优化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Inline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展开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FA5F65-2BB2-70EE-3A4D-FAFEAF453AAD}"/>
              </a:ext>
            </a:extLst>
          </p:cNvPr>
          <p:cNvSpPr txBox="1"/>
          <p:nvPr/>
        </p:nvSpPr>
        <p:spPr>
          <a:xfrm>
            <a:off x="5380553" y="1331609"/>
            <a:ext cx="44399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for(;;i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=i+1){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a=1;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b[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]=0;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c=i+1;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938946-346A-1E49-6AC3-BE124979BA66}"/>
              </a:ext>
            </a:extLst>
          </p:cNvPr>
          <p:cNvSpPr txBox="1"/>
          <p:nvPr/>
        </p:nvSpPr>
        <p:spPr>
          <a:xfrm>
            <a:off x="5411847" y="3508335"/>
            <a:ext cx="443996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 add(int a, int b){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return 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a+b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 main(){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add(1,2);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312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艺术系列&#10;&#10;已生成高可信度的说明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4034103">
            <a:off x="3262088" y="595088"/>
            <a:ext cx="5667825" cy="5667825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048000" y="962025"/>
            <a:ext cx="6096000" cy="4933950"/>
          </a:xfrm>
          <a:prstGeom prst="roundRect">
            <a:avLst>
              <a:gd name="adj" fmla="val 4184"/>
            </a:avLst>
          </a:prstGeom>
          <a:solidFill>
            <a:schemeClr val="bg1">
              <a:lumMod val="85000"/>
              <a:alpha val="8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429250" y="1524000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endParaRPr lang="zh-CN" altLang="en-US"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33800" y="2847439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目标代码生成及优化</a:t>
            </a:r>
          </a:p>
        </p:txBody>
      </p:sp>
      <p:grpSp>
        <p:nvGrpSpPr>
          <p:cNvPr id="10" name="组合 9"/>
          <p:cNvGrpSpPr/>
          <p:nvPr/>
        </p:nvGrpSpPr>
        <p:grpSpPr>
          <a:xfrm rot="15532708">
            <a:off x="681462" y="1074710"/>
            <a:ext cx="694476" cy="565057"/>
            <a:chOff x="189132" y="3432549"/>
            <a:chExt cx="990433" cy="805861"/>
          </a:xfrm>
        </p:grpSpPr>
        <p:cxnSp>
          <p:nvCxnSpPr>
            <p:cNvPr id="13" name="直接连接符 12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10245300">
            <a:off x="10476938" y="5647410"/>
            <a:ext cx="694476" cy="565057"/>
            <a:chOff x="189132" y="3432549"/>
            <a:chExt cx="990433" cy="805861"/>
          </a:xfrm>
        </p:grpSpPr>
        <p:cxnSp>
          <p:nvCxnSpPr>
            <p:cNvPr id="20" name="直接连接符 19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rot="10245300">
            <a:off x="10169401" y="1627033"/>
            <a:ext cx="356950" cy="290431"/>
            <a:chOff x="189132" y="3432549"/>
            <a:chExt cx="990433" cy="805861"/>
          </a:xfrm>
        </p:grpSpPr>
        <p:cxnSp>
          <p:nvCxnSpPr>
            <p:cNvPr id="27" name="直接连接符 26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17371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体系结构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D7C74E3-9EC5-8CDF-E652-F04025D453D5}"/>
              </a:ext>
            </a:extLst>
          </p:cNvPr>
          <p:cNvSpPr txBox="1"/>
          <p:nvPr/>
        </p:nvSpPr>
        <p:spPr>
          <a:xfrm>
            <a:off x="511603" y="1928211"/>
            <a:ext cx="343232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指令集 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流水线和指令级并行 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存储结构和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I/O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多处理器和线程级并行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尽可能少地访问</a:t>
            </a:r>
            <a:r>
              <a:rPr lang="zh-CN" altLang="en-US" b="1" dirty="0">
                <a:solidFill>
                  <a:srgbClr val="FF0000"/>
                </a:solidFill>
              </a:rPr>
              <a:t>寄存器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之外的存储设备（存储访问时间）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2537B3-99C7-F53C-4D78-9B0B1313E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619" y="19854"/>
            <a:ext cx="7462852" cy="46603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202E42-1E2C-3D31-D309-E22392AAF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055" y="4648966"/>
            <a:ext cx="7469416" cy="200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2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3404400" cy="666613"/>
            <a:chOff x="767557" y="217775"/>
            <a:chExt cx="3404400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寄存器分配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D7C74E3-9EC5-8CDF-E652-F04025D453D5}"/>
              </a:ext>
            </a:extLst>
          </p:cNvPr>
          <p:cNvSpPr txBox="1"/>
          <p:nvPr/>
        </p:nvSpPr>
        <p:spPr>
          <a:xfrm>
            <a:off x="511603" y="1928211"/>
            <a:ext cx="3432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引用计数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图着色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C735D3-4842-F12B-7073-FC6DE7793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299" y="51092"/>
            <a:ext cx="6075725" cy="37542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FF7DE8-48D3-96E3-2739-3287ADCBE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748" y="2713037"/>
            <a:ext cx="6249806" cy="401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7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134502" y="-320527"/>
            <a:ext cx="8365503" cy="7453192"/>
          </a:xfrm>
          <a:prstGeom prst="rect">
            <a:avLst/>
          </a:prstGeom>
          <a:blipFill dpi="0" rotWithShape="1">
            <a:blip r:embed="rId3">
              <a:alphaModFix amt="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文本框 156"/>
          <p:cNvSpPr txBox="1"/>
          <p:nvPr/>
        </p:nvSpPr>
        <p:spPr>
          <a:xfrm>
            <a:off x="1374405" y="3164289"/>
            <a:ext cx="5120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祝大家都能考出好成绩</a:t>
            </a:r>
          </a:p>
        </p:txBody>
      </p:sp>
      <p:grpSp>
        <p:nvGrpSpPr>
          <p:cNvPr id="4" name="组合 3"/>
          <p:cNvGrpSpPr/>
          <p:nvPr/>
        </p:nvGrpSpPr>
        <p:grpSpPr>
          <a:xfrm rot="9911845">
            <a:off x="916795" y="1933944"/>
            <a:ext cx="694476" cy="565057"/>
            <a:chOff x="189132" y="3432549"/>
            <a:chExt cx="990433" cy="805861"/>
          </a:xfrm>
        </p:grpSpPr>
        <p:cxnSp>
          <p:nvCxnSpPr>
            <p:cNvPr id="158" name="直接连接符 157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椭圆 160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 rot="5669900">
            <a:off x="540212" y="4862505"/>
            <a:ext cx="376265" cy="418620"/>
            <a:chOff x="957640" y="2513007"/>
            <a:chExt cx="376265" cy="418620"/>
          </a:xfrm>
        </p:grpSpPr>
        <p:cxnSp>
          <p:nvCxnSpPr>
            <p:cNvPr id="164" name="直接连接符 163"/>
            <p:cNvCxnSpPr/>
            <p:nvPr/>
          </p:nvCxnSpPr>
          <p:spPr>
            <a:xfrm rot="7715704" flipH="1">
              <a:off x="1054829" y="2632404"/>
              <a:ext cx="82782" cy="2771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/>
            <p:nvPr/>
          </p:nvCxnSpPr>
          <p:spPr>
            <a:xfrm rot="7715704" flipH="1">
              <a:off x="1053920" y="2643236"/>
              <a:ext cx="374020" cy="14407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>
              <a:stCxn id="167" idx="5"/>
            </p:cNvCxnSpPr>
            <p:nvPr/>
          </p:nvCxnSpPr>
          <p:spPr>
            <a:xfrm flipH="1">
              <a:off x="993390" y="2540090"/>
              <a:ext cx="291937" cy="778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椭圆 166"/>
            <p:cNvSpPr/>
            <p:nvPr/>
          </p:nvSpPr>
          <p:spPr>
            <a:xfrm rot="7715704">
              <a:off x="1285175" y="2513007"/>
              <a:ext cx="48730" cy="487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/>
            <p:nvPr/>
          </p:nvSpPr>
          <p:spPr>
            <a:xfrm rot="7715704">
              <a:off x="1149317" y="2863708"/>
              <a:ext cx="67919" cy="679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 rot="7715704">
              <a:off x="982518" y="2610118"/>
              <a:ext cx="38791" cy="38791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图片包含 户外艺术系列&#10;&#10;已生成高可信度的说明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12564080">
            <a:off x="9028495" y="2041232"/>
            <a:ext cx="4319990" cy="5083530"/>
          </a:xfrm>
          <a:prstGeom prst="rect">
            <a:avLst/>
          </a:prstGeom>
        </p:spPr>
      </p:pic>
      <p:pic>
        <p:nvPicPr>
          <p:cNvPr id="122" name="图片 121" descr="图片包含 户外艺术系列&#10;&#10;已生成高可信度的说明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 rot="14326105">
            <a:off x="8653712" y="-1552683"/>
            <a:ext cx="3388883" cy="4281584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494922" y="3939564"/>
            <a:ext cx="79742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4812149" cy="707886"/>
            <a:chOff x="767557" y="217775"/>
            <a:chExt cx="4812149" cy="707886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47030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</a:rPr>
                <a:t>文法和语言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-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</a:rPr>
                <a:t>文法和语言的形式定义</a:t>
              </a:r>
              <a:endPara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2000" b="1" kern="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</a:endParaRP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B10607E-C14D-A21D-95F6-5F9BB8417BD4}"/>
              </a:ext>
            </a:extLst>
          </p:cNvPr>
          <p:cNvSpPr txBox="1"/>
          <p:nvPr/>
        </p:nvSpPr>
        <p:spPr>
          <a:xfrm>
            <a:off x="802316" y="1271817"/>
            <a:ext cx="10589024" cy="39583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文法的定义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推导的定义 间接推导 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规范推导（最右推导）</a:t>
            </a:r>
            <a:endParaRPr lang="en-US" altLang="zh-CN" sz="2000" b="1" dirty="0">
              <a:solidFill>
                <a:srgbClr val="FF0000"/>
              </a:solidFill>
              <a:latin typeface="+mn-ea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句型 句子 语言 等价文法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递归文法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短语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简单短语 句柄 素短语</a:t>
            </a:r>
            <a:endParaRPr lang="en-US" altLang="zh-CN" sz="2000" b="1" dirty="0">
              <a:solidFill>
                <a:srgbClr val="FF0000"/>
              </a:solidFill>
              <a:latin typeface="+mn-ea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画出语法树，寻找所有子树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--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短语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短语中至少包含一个终结符，并且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除自身不含有其他素短语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的短语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高度为二的子树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--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简单短语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最左简单短语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--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句柄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endParaRPr lang="en-US" altLang="zh-CN" sz="2000" b="1" dirty="0">
              <a:solidFill>
                <a:srgbClr val="FF0000"/>
              </a:solidFill>
              <a:latin typeface="+mn-ea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26CDAD-8767-B8D7-6385-A7B2D3703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296" y="304670"/>
            <a:ext cx="4874429" cy="33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31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4812149" cy="707886"/>
            <a:chOff x="767557" y="217775"/>
            <a:chExt cx="4812149" cy="707886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47030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</a:rPr>
                <a:t>文法和语言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-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语法树与二义性文法</a:t>
              </a:r>
              <a:endPara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2000" b="1" kern="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</a:endParaRP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B10607E-C14D-A21D-95F6-5F9BB8417BD4}"/>
              </a:ext>
            </a:extLst>
          </p:cNvPr>
          <p:cNvSpPr txBox="1"/>
          <p:nvPr/>
        </p:nvSpPr>
        <p:spPr>
          <a:xfrm>
            <a:off x="802316" y="1271817"/>
            <a:ext cx="10589024" cy="1540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语法树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规约 规范规约 规范句型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二义性文法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（某句子存在两不同语法树 两规范推导 规范句型两句柄）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2000" b="1" dirty="0">
              <a:solidFill>
                <a:srgbClr val="FF0000"/>
              </a:solidFill>
              <a:latin typeface="+mn-ea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5A9E32-70E5-EE85-10C0-7C5A6A93A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381" y="2758033"/>
            <a:ext cx="4044648" cy="320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93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椭圆 139"/>
          <p:cNvSpPr/>
          <p:nvPr/>
        </p:nvSpPr>
        <p:spPr>
          <a:xfrm rot="11174285">
            <a:off x="483618" y="70060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7587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9098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6274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8010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9919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6572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7285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5721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8113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8225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6405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70825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9786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8287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8595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71699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7072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椭圆 159"/>
          <p:cNvSpPr/>
          <p:nvPr/>
        </p:nvSpPr>
        <p:spPr>
          <a:xfrm rot="11174285">
            <a:off x="5745347" y="70172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 flipV="1">
            <a:off x="7111811" y="6372811"/>
            <a:ext cx="977452" cy="1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62304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5077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6232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70" idx="6"/>
          </p:cNvCxnSpPr>
          <p:nvPr/>
        </p:nvCxnSpPr>
        <p:spPr>
          <a:xfrm>
            <a:off x="2489983" y="63693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9545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endCxn id="170" idx="3"/>
          </p:cNvCxnSpPr>
          <p:nvPr/>
        </p:nvCxnSpPr>
        <p:spPr>
          <a:xfrm flipH="1">
            <a:off x="3622797" y="62878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171" idx="4"/>
          </p:cNvCxnSpPr>
          <p:nvPr/>
        </p:nvCxnSpPr>
        <p:spPr>
          <a:xfrm flipH="1">
            <a:off x="1242444" y="62936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4392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160" idx="5"/>
          </p:cNvCxnSpPr>
          <p:nvPr/>
        </p:nvCxnSpPr>
        <p:spPr>
          <a:xfrm>
            <a:off x="4929577" y="63391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6575566"/>
            <a:ext cx="1318470" cy="166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6076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767557" y="217775"/>
            <a:ext cx="4812149" cy="666613"/>
            <a:chOff x="767557" y="217775"/>
            <a:chExt cx="4812149" cy="666613"/>
          </a:xfrm>
        </p:grpSpPr>
        <p:sp>
          <p:nvSpPr>
            <p:cNvPr id="54" name="文本框 53"/>
            <p:cNvSpPr txBox="1"/>
            <p:nvPr/>
          </p:nvSpPr>
          <p:spPr>
            <a:xfrm>
              <a:off x="876640" y="217775"/>
              <a:ext cx="47030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</a:rPr>
                <a:t>文法和语言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-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</a:rPr>
                <a:t>其他</a:t>
              </a:r>
              <a:endParaRPr lang="zh-CN" altLang="en-US" sz="2000" b="1" kern="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</a:endParaRP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B10607E-C14D-A21D-95F6-5F9BB8417BD4}"/>
              </a:ext>
            </a:extLst>
          </p:cNvPr>
          <p:cNvSpPr txBox="1"/>
          <p:nvPr/>
        </p:nvSpPr>
        <p:spPr>
          <a:xfrm>
            <a:off x="802316" y="1271817"/>
            <a:ext cx="10589024" cy="39583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实用限制：有害规则 多余规则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文法的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BNF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表示法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文法和语言的分类</a:t>
            </a:r>
            <a:endParaRPr lang="en-US" altLang="zh-CN" sz="2000" b="1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L0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短语结构文法 图灵机 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L1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上下文有关文法 线性界限自动机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L2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上下文无关文法 下推自动机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L3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正则文法（左右线性）有穷自动机</a:t>
            </a:r>
          </a:p>
        </p:txBody>
      </p:sp>
    </p:spTree>
    <p:extLst>
      <p:ext uri="{BB962C8B-B14F-4D97-AF65-F5344CB8AC3E}">
        <p14:creationId xmlns:p14="http://schemas.microsoft.com/office/powerpoint/2010/main" val="2695361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艺术系列&#10;&#10;已生成高可信度的说明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4034103">
            <a:off x="3262088" y="595088"/>
            <a:ext cx="5667825" cy="5667825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3048000" y="962025"/>
            <a:ext cx="6096000" cy="4933950"/>
          </a:xfrm>
          <a:prstGeom prst="roundRect">
            <a:avLst>
              <a:gd name="adj" fmla="val 4184"/>
            </a:avLst>
          </a:prstGeom>
          <a:solidFill>
            <a:schemeClr val="bg1">
              <a:lumMod val="85000"/>
              <a:alpha val="8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429250" y="1524000"/>
            <a:ext cx="13335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latin typeface="Calibri" panose="020F0502020204030204" pitchFamily="34" charset="0"/>
                <a:cs typeface="Calibri" panose="020F0502020204030204" pitchFamily="34" charset="0"/>
              </a:rPr>
              <a:t>03</a:t>
            </a:r>
            <a:endParaRPr lang="zh-CN" altLang="en-US"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33800" y="2847439"/>
            <a:ext cx="4724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词法分析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5657850" y="3771900"/>
            <a:ext cx="8763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 rot="15532708">
            <a:off x="681462" y="1074710"/>
            <a:ext cx="694476" cy="565057"/>
            <a:chOff x="189132" y="3432549"/>
            <a:chExt cx="990433" cy="805861"/>
          </a:xfrm>
        </p:grpSpPr>
        <p:cxnSp>
          <p:nvCxnSpPr>
            <p:cNvPr id="13" name="直接连接符 12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10245300">
            <a:off x="10476938" y="5647410"/>
            <a:ext cx="694476" cy="565057"/>
            <a:chOff x="189132" y="3432549"/>
            <a:chExt cx="990433" cy="805861"/>
          </a:xfrm>
        </p:grpSpPr>
        <p:cxnSp>
          <p:nvCxnSpPr>
            <p:cNvPr id="20" name="直接连接符 19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rot="10245300">
            <a:off x="10169401" y="1627033"/>
            <a:ext cx="356950" cy="290431"/>
            <a:chOff x="189132" y="3432549"/>
            <a:chExt cx="990433" cy="805861"/>
          </a:xfrm>
        </p:grpSpPr>
        <p:cxnSp>
          <p:nvCxnSpPr>
            <p:cNvPr id="27" name="直接连接符 26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FOLDER" val="C:\Users\Administrator\Desktop\点与线\"/>
  <p:tag name="ISPRING_PRESENTATION_PATH" val="C:\Users\Administrator\Desktop\点与线.pptx"/>
  <p:tag name="ISPRING_PROJECT_FOLDER_UPDATED" val="1"/>
  <p:tag name="ISPRING_UUID" val="{9E835B18-4CBE-4158-BA05-AC18079C87BA}"/>
  <p:tag name="ISPRING_SCREEN_RECS_UPDATED" val="C:\Users\Administrator\Desktop\点与线\"/>
  <p:tag name="ISPRING_PRESENTATION_TITLE" val="点与线"/>
  <p:tag name="ISPRING_ULTRA_SCORM_COURSE_ID" val="EB056CF6-F6FB-419C-8F15-BF4BD319FD02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\变色龙文件\点与线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DJVexIH9LMokMwAAAgWgAAFwAAAHVuaXZlcnNhbC91bml2ZXJzYWwucG5n7Xx7VFNX/q/Wju20KO10HIQCqS+sL56likDSDi1URVERoxKIFJQqkgghQAhJ2rEFLWBExAR5ZFrfBJIiQkggiS2VAAHiK0TNy0pCkGOCJCYh73uCtlpnutb93Tu/de+61z9YIfuc/f189/f9PftkH9m8KW7OGz5vzJgxY866zz7ZOmPGnwJmzJj1+euzwZHiDV5vgh8zMVvj/j6DMeT7APzyaubHGz+eMaOF/KY97U/g9z8f/GwnZsaMud3uv5kC9IWMGTN2tq375ONthalaeTZZm4lTElITUz9K/Whxw+Wt+5MIWy07kyLIu8peDV+15B+fZdd9sm1fXeyXX8fX/vVswF/e/jYZ/v2ft316pm3h1l3vbvvTq2d3n7orY19jM5Q/JBjMSoGvYOBUjbpNUsy7EYffKx88dQe/6TKp6Q5RcvUcxDUl8EJ3TfZc9SRNdW9QupzmmSCLM+Zeyu85cPSOP4sbET/aPz7kHptRsOBd1Xgu1X6dTNymeMs9ci9wT1mXb4BL6bKR1HOmb9LFfNhXYHkbNX2ZemkdD3gNNvUxbon7+xVCb4CFMe4W3YwvbRnUqI8tCRdcfTT7OpyfRjQBA4cfvTU/IOFY2niaweYJfo16tSA0njgWAykqSyBZb5ZUJ6/pCTaeJ1nPow2DaGJrlzaio09jtohITr0J6dRThMCENIToMhCsRxKKv+8KpCCx8sVkvATJiqJoLZewYwaEfv7ErYkwN/E8kLhzQGQfuBrkuBHEjfib/acg+09XqxKguIucaG66R6LrIc3RKpwZMQtBdEwJYETcnQ1B3G0KZ/0jUAiPh2JPF6MkuCYm0UinsKLNaaHK1hZIloEYCHuMX23mAhqeXwBJpyHq9OxmMzoyXiEwuC2AoRkq6XMgdWEH7XaRy64ea+PW3WkBhx6d3BKafs90qeAGVvAz0KFLV3/ovY8OHFXv6M7gwczdqQrkiNKkBzgT36ErjouxpcHxr4BijdQoSvp6H7XEfu1xAmZrheFx0t6pFhQF0Ds5qMiTxapFEJxB37siTILFkWw5EvoFff7sck/io0MUVp9gcE9W3k5Ks83fKtMJI8PjRx2IBpZkxTKSpoCo0V/yGGSvRAexifLVkmbpqKRLfzCFwrxjIgJJNeyEkmvG/YNarNTWpLkTPeRkj+qbtSMqLczeDSs25OgnXWaXU4m22XOlssxolG96R/RwcM1Es2MGm4dup2jw+x0WkbnP6i/EDGj1BJ5/EJ+haVAyZUQHVN0O5HxOCEoiVwlXsOXWqWRcdb7xdo48LMM2Hxcopi1yG5hOJiTnxjmP07Z8XvGxt7k9Zjj/8gA267MdsPWnWt4zD0qBfDYq8n2GVK3dAYlEZ17ZwRocUaVrHEZf/eTwDFwvJpnF9RT4BBjQy0azWjOakmmAz4PQ5WpOsc57LPSe2mo/BYBSi+SPclxWpAtQ23CRZiXvlRBJs2AnZBFFzYmiIVioTn8YGqnJGcaksO7chW5XDGlOaWptmQcGBENY9mD+rX4sW2vtwqRAFRwn1DeLOiC4TSSPSuw4kdri7NuDi1R6AkSLj4YHcLrqF2CilcYOy1o1EWiR2ICcYXM60bNRwF4P6qaFpZTiyo23LVO4hw88+tKbDO+ZRlaCojho1uVRB5CjBoqzl35ieHNbT7nHDCEnmyF679jbuyv+tKHnaxkKv1MhGqthSdIZQK4t/CPV5LB2oVkK267Dj2E6E0AxmEPtzfC1e4ulR7/21uUSShqWpA/5aHNdHjGAubjPyC7G86N0Vs8BVchwtmSkyWzIR5HqBXegkn5TSztaUBbEmxq9TRVKMP1SacgHw+9xuA8ZfhjqgFlb9M3nxEGaA8GDqIe/nM9GByajNfgv5IETmhCDo9XRemziKoLnv2g4Ykv0UJK+y9SdEZh8WnX87Q/IBFDlFbVsh1MU7F4nTKeOY4d9dADp11ZS6vE6ng2ddc0nbPiHypzdkR8E4khytCuHxRJlt5vlfL6vVWYiYyhHw+NRAjbX8UVHDx/RXr0lSJJ5baCQKkg5lBYoytY3djscoX/XwmJVTilLApoiSr8GLxXcJenYJJUWZCvLZjoubBdNQn3BtfyTxYMbsngN7GLQeGnG8kIAv1gZg4uUNE/UG6mVZsMaKdwnTtcZ62yWnSuqo6ugtokRRLurqFm6SgroiQyR1NIB8HCBOB17pQgLy3/FHVsBhbOiz/4nEnfrsvQ4VKvfY72JI7JiU9pT183zfkVCWEhmB0pJMu3rLZDgUMZDZEQ1EAb11cuGsye6l82tAuZVSaWqrOMfhzLzEORqod5WLxBJvVdICtkqKFsX0K3aCMlE23bYRI7GtFAy37V6ieHbPseeAi21W1UUqXzNe0RPDER2y03ibyqZBSg+iqVIHR6J5cGHJWyrU0irQiBBxZiUkkqBwuXU2Pv2SKJj9FHDmEFDf7bezjLPcgf/Ye6cKssGkBBzbf9Yi9/r7TGfzv5S+0VLanabf3rFXG+PXKmxRT8/68wOSQpozSG5BBAHGTOwQJTNJUE25VAH3qu2NTGRPb1doaExKbO7ECxncy9WKgtgibS5tQgK0uDElvQZ+4Ux/uByLCjlUToY+l5nOz00uIy6FBY3SOAfYNBEk4Yk9xqEkuAaoF35Luiyg5JollAKcG7DdEV1xRtZSpIlfEIDpIBrakzLdd0GHFGCKKI/3tHAIHc2jBTxLDKJYSe5Zeg1d5ghyvqCa1p2V7ySbBESe4501QMS8rqe/IdCrPfMYax0weLTm2cfwsp95g87hrFsEujlUDKfm51xbQe5SsrUFIPeFSSYf07ftnMRcgnN7Jz3LaCED/zAiu3GpihSJVetd2NLurC4Ep4xh05ucUQnHxrxiUK7jVBU4GJrnIBlVK9NVzvKK4GRTRBNoO+ImWSLrp1o6eLHshE83mt6k9VAm2gzRtdrKMDwo44DkNXduxXIbpTZwSLV0bcpJTni9LiCkgM0tD9eHsBSQmc/iRkZVBXKL516P8/icK/U/5Vu1Z9D46MPEF1gHfBl6ZVg3D88Ej1rlSS3GBYExze8132re9QMAb8Wvu5RNZ3Vr3sHuIuGL0+HubPRjBlxmdRX3Z9Hh4L/7P70rU/7i/tzzdruxe7Pg3kTVgPMZXhzug5ID/2fnVWybrqoGPuvwc7n2vVCLybPOn4VYPKJC9ZFvJkboDpwYagcmM6eM5qDiJNlXjD7L56QwbePP76Z+6Gq/MLQ0SPTs79wiJEO8ek///24InXo8PhD6nw36JcnF29MyhT8PA10efG+xrWRAdPc/XPJukTxnZCQacKr1p1q/I3OuhvbsPnx06x/tOH4ucbW9M+n2d11/IOker93ptd47fiZiy8h/mMQZwWnJal47X2LhsYvFOEVmAdHljZ0FJo7lYSt+rphgxAziBnGbfuN6I0HlK8mLp5vWC64knhSc6AuivwMfK2jATdakzuF91WxgUnmM4ybE38lHbBx9DLPB994pRY+Prnpu2ecbeLvf4Svk10uP14qSzDDn63rvJI4hpfJzoSvVzwmcpTP47QvUm53CiVB3Mc3TidzMVx9/wqK6GzR0Rx5+2nVRt152/Pg6Mjh7PpdYkw5cBmyhImH+Z1/Htyxm1Xnvnhx/4muIUde1/MwjdcDNzWPR8RKkk5njOU9E/+Dx/TYzjVtjZr5cHHF8e9uXnwOjemjvX+rsSF928Y/mmNjhK0v2fQ7JvZfLkukFx1t0XL+aBK9tvwPgM7UHv2DK76hf4DD+rf3j2T/W+jCd9fW/xuhKP4rpNOjDANhavU79Zue2XM9UfyF1/ntRt9FfqGbxv9g0Uer/i14T3tt+R9c4QF/MCdWjO1Z928ZGGk8l7P1fOJzlocMv3v1YlK0YGz8D6akjzf+wZSOTeI1F38nAzTs9ioRzGU/ndxl4D766U01aIntkKXYtc88Ms+aLeAIrm+8+yLvoKGPjJ1rfgFLmZgQbWxvmcip1BA/836BUrRZhlGPmdf0YiQjyOcnZTG5+ZOqqoST3cplQszQ7y+T47ynwJrFTJl1b1k/Jnx9Q8L/y/Hzgc7as5qXM3kD7FQHY8baJKmddoQhS8yBppjzn9cAp7MBr2OXFfBtcrQBlF1qFxhqyCjsLnWE8lPvv9IK7x8p09BIzutL0KsgmugJsFeRWk4hwqGjegTz5nNhtjNrTpU09PaeY8IvCr6Vq1+fGggTIaKMtxLJCnyWdyay8JdvhKxOeLxPQELrs4XpGPup8TTHw8ygIBE9wDCi8B7L3Ynip0ZQwRrvuLQ59L4aCnAcF1jcQOYOWSrfPyuFRu7st+FSgQ8v4v0tayy+w1hbboo/Gk87IZDNbbUJ5NBR665mPVuF2SVh5mDaHLLPCdFY1nMWVLBnPlgvlu9jR53eqRIfqoRv3Xs4+ZCiVQTFW+YD1vDg0aTDEySXLYiZzOQhJHsuC23sQLNIytYuJ7+L65IFgHRzo5X2U1+hi/wtt3EwPgrW0x4lkRUkp66rESDU6U0zQ0R75JmEAQS/X7BTosnJlVtzJqOYRl+Mw2o34MZQ9OdU1b+mvYTXXL4HiKsL61V/KIV77B1LljCHb58E+7O55xANArA5fKgdowgGtZJHrAbRctagIFltFT+OyiX0/Mgo/4Et2h8t0Go6CUTpdx/syUOI9hGa2yWaSQwtSufErMMxbMI82/NKD/12z2fC4PZqoeSHjp72bADKlh//Kphy1n4qJJDpPxDMIjV55Elto+2WcLU1/JVzYPuzOpsmxDYIimT0XTGqIvHnDROmkbPGuuHDHHTKSXI12G0tpQEckrG4kclEPed4BRKfG5zGX1ZOaKoPS2cGho43D1+hSEfnHcHVGXfYbJ8yNrCJ3Ppcef77MijlAQ6RSY2XQuRDhHZa3C7RvmgXAbhU3GT8dpBbfqqkb+SZg9yQV1ce8LkKUh6REruE5KC42R2OqZMfBzIbEMw1Mic1r58cw4SvHLUCc6vkhs8kfgGGFgloZADPWKcf73cYkLTEfswd547CfoLeV5/VI3KQT8LN17XP62Yt2E872mHOOiRrJIWRzPwo3jI5Hv7W3pUDNnZKfzBFyjSDLXAu3xFcswAzhwiPJufJ00KbITOV0AmxKSRsZSyUqCKyoWpHFE07Rf04P9oVFctAkqu3YGxt1+W/W86Wg5HWpD0P6aiqkFWHEBkHpLzcEHMffYbEKP1l1UhKDwebgmKVXD1BbiPAyJ1+b4ZZ1R8CSZVyQ6+jfaJAPanvsMEx57SYuzCXQxLMSk7fo+LIMqvJVZoaQM+Gx1x4Xi0vS8OXEC9ADIOtkfOLomNnWJSw73+jb9QLg5D2sThY0Qcff3YjQXjn2LOLux+fDSI8uI9X2hSnl/39eGCg6Ou6OeKaHL//tS7tv9zmMdRCpFN/tYBnqC+TIEmO44q776K7JkclAcjzrkmYM86C7ToiIugwXnyXjU+a/M6TMHZfQtRKAhuI1get1SJ0n6ZOxLWeOgidBrryfkwtSmHmuxxlFCSRbT+1CQp2hJRZiphJhZln1mdtJmSv8XwqFzGTaLw+cC5mbUbdwIrF9Bbdgn76UjrzbTLsiWj7fzgnrYYYnPe9+DuIBDPRxiJ1+o75X0ogjCeqJd8Kap/GGFQ/uRuOVDaDjcN3vqP+HPuOAqPx/uTeX2M1DxRyNXJELXPNWs2atBtEFGSYP/LXtLvClZppDD9qh1+gf3yU1kvugCNXP7sKGCXIIH7P5DXXCplk8pug4u/sdycLnzTbq+TZcMcasw1cWW75yHn7GjPuiRU1x9h+LR5S+qVSsHtqEwqROHV1HMV+xqG2YKNjl7CQkExXSHuzlGmaYDI4KWdthSlK6zBLYQqHPoYVGQC+E6DA7tuFfLtQwomCTv3omZrqxZYnSZJyCf6tHNQd4oBjRO3QCjov2t+tszH9yEFPxMbZh0uSvpMQlTOpA6uSVQ0E05041lTfPYpQYWgwR3FUS7VBIqZUcFuopYGli5BlAJJANoZt3q+yUrCd682THEXhSAWLUBF2NylGljGng+aya4RCFrmWhSQYxeB/6hFmyCTZNUWGpOyiAIY1KUD63q/tdyU809gNmgnPN+PR0PMxKuV9GclRGOX9xDk29r9fcz2wO6Okc8+c6qzXu3TBNVKmoFDftzSIiR+tyVR0rWTuGmCyo/ipSQyyuAgmWsHkIECOjJPteoSnVg1alFAyxZ0goCN+2tjOXCM/esyWFsosRxBGw2hs3/npc0qzbg9oJVggRA9wVkri+nvZgcpdzG8Ri8Y4UZBFhAm8slO8YqkBnYPi50fxnng2wNmzGDFLlQmz3YmjOM900YRhgefAjCcdpi81H9od+xOiAclcLhHs50Kk8NxUbGcnyjYi88bQZ+rWtndnxPY41FlUxKyM2D5sbe9H1O+CtYKfyo8s46OCkN0Z0B6TvllbyOZG0dA6luttfW0v/yqblx+l+BW8Gb6BMZmjLLqaXnIx0TtAgtnlSlUlsYQCWedGKUTjvFYK3Tb3oKRldq9x/Gdj+g1pWq5tf9949bdAdTnNrlqqzLV8EL/34YA0OevgALmE+SOGeylUohytPp6MW6I1id4nL31qFqis95pir172+9tpjjaJct42P0CyIkIi6BzPr5aeBJF+8uJtnouWtM3u9Tju/cqi0/fyqeVJxvnwOcduBu+sJneiKJV6qLOirxdzwdmkL3xq6oBpzdyqBw6w3FNLs840oVgNhuFsIRmjHBV0pEd+NDqPvAzGIJSnXcJfVTlNuKTR/DMDe2xS+bZY+bhoBdnzN+ZuS12v7dmqQLqcGYqhHyishDQqwvXhqLVFR0cVSNz7RrypNqStLTevk6GdUWOWTLGIlyMpmnkn6PvfQpAn3VtJqygJ3SqTuBLP3qhjkQbKz+1zId+GffJ7qHVZMiEpAp+sACvxH3MqiFnzNwD54t5CUF27yCFyHUPqWbC6DRIg+aJjF4VJigvt3lPSj3XZd2B3wV7hBZKlHlWWru1SQQpzfIBG12o9K7cUuDKrBWVPwpH8THkSUF0J9l+31FSwCicGKo8ey/qivItL4Fu3PNhHbVJB93H5d/m0YUMTCr6TTKhF2fp/dAR7A0lH9qU05By07e+XoW34LY5O8s1gXBJgkgs6te91FuswtBWuAX3h0wdutSchYsXR8qyfpa7Cgrvkb71fo28JjbY9bKWQW/06tjrfHGR3HbedMTr3u4j9Ai6oZuNt1jLmtqbZLGCXq0FlUuYPvM4uueLgWzr8ViXGdo8rvykvr8aVO75wOyazSarBNcH3M0K3K8Tve0Ocj0qFsNYo/6f50CxNmYv1HHQHP71oJfm1p0WYI9/LtYBaupJJbXbKcq2/3qx0wqK6jWplV9PvRvlWuKvRV07lmrkTq1zPXUE6T4eIx3qMxeOJtOWuh7l3n14QPJgFmfooghNiGJH9atg3cqwDmdDEoyiEyIv36Bu9KOi88GmjUpcKxqvcgyNFDSSn5fkLXU4LzKVRj/U8jIFYN1s0lJt7njbUqdPB7noFMAkieP2a4wlgYreqYbBHYC6naHqwv5YUKWL3jm+Z+9mn+lkNMW6l8610/X9D5ZEyvcs8na7hYCy+T3KKXH+uqylGa/BRSiDlN2rNDJeR75RcdbelZW7VkQMr8zap8ZHKEUvqxDMgrHpe0vEh/gM89zemxHuoJ/xjp/+/N8bxqLrR3TvNuW8KJW1r0fwnwfw0EBq/3nPRtHgO5qWUrHuQljHN4VGGMHhZPREGpqvA1KIHZ8umNzFvnoc5HpSBlc4GMiok8+mNAKOkj0nQZqGLlgoFosOL6je4NC47rYxcrFrkJYLaDjxAugCSY+wk4VdmUGHxe2fYb8IcN4U5i7vXzT5uPwXP576z50ofpo95I+LEREsxUi0yamAuC6tcZ8E0wDeOcryQxZPXz8J/Q/2wOwOMcIukoQ0Z7+OWpkZYqpnF6tz51UNnjY488aMOv8DzExG/LozlHWCYkKnnVdlyLSYlT7j7+FdLTK6A1FRjG6NM23EcyLVhXdiUHmr59zaB0Ga57U7h/YIqf5b7qYCwhWBb30ewhBHr4Rt9ngqOo10REHZYJaGXVHlQvOHDm6nSzDUItTi1EhjOhuNk5au894au2Xth4PUqM8ZS1NW1NVT9Ia7JOKknfkbOshgI9bBuCftJvbeGwwCj0T4bOl73Wr9HCRtlQ0NHTYCAb9gvcJD/kbkNwcwdmKKaJQ7DbcuarMPxuHJj4yCCpdgEVGfcGDk1TaSwCSvPp8YDcfSwhaPzyoB5lVJ4UKB3Qvus9T3dWqP3juHgGhuatC0SrbnUWE5hT5jEVFwXHRUUPVctQjsRBbB+rtPzS+37yD2/yvhaWuhppan6GN2YPrwsvc9aCTRrVywM61JdKl8BxHUnllAd71VJkeE8ldP7Y9aeGfU9Pg9OCM09Vmhjv1ngE8Q6XVz96wJjSvs8Fnj/xbxn8c5F/U4BI+z7jC/6/rlzzhE2insqdGSPjr9Kov6QHrUpMJncCUHrfVkQZJFvcveItZXX/1bNxHcIsGoyWX8zorl+AWGv7F0zQIZnflJu/FZg/LbXbqvMWnlEC4a9USeQlGoJN6d0j+SfAZVCzhpAnFYVdTm+YPujI2+p2NvJbC4SRZPGM6FVR5Oc8aP4fXOO1aPqPph2uzgJdiy4ZjK9okq6JcP1Rp/2n5f8ZiTq+AzhR9SWXO4bYSy503Z8X0UJAMU9DP9JpQ0/fC6KHL6LoafahPpCqaZOcJtMubHsBOy8pZWtEuXy4tqVh3LEa/Y9k+zWG/tOwM0oQZ92RSXrOW8kk7LquvafiP/f8tzo8idl/HWsd8DZ0spfdTAdazqVDt1p8+L6dIu/yFz07DE8HahYreiYGl3Nx1n2L78Xpf59KPq/v2u7BXYm3DKSDe3SXuVPebnu36fZq0i57o7Fq3BAjY9Q3rQohsxT255bcjLo6FdvJsAIk7cSE2ZmLn8xrhIepkNWlHrc61LhufRnsVUtPv4o+PdDSXPmX8GNPzc1aeRPBxs4z8V8ceHbJC3TET6EMNqGcMDvbv00o8NqYvEHa6yqpbCdTh5G8cLMkj7DXmox9eXoy9GXo//p0fzaNH06xHb77DiH6zIpnVJp19T9MnQqi+9QrSYZVguFzONko7sYpKCRxkmU3rIyAeZ4XEvu5Lpg9lLXoxtOfeL1Z2FpvLGnLDi+gQXmvITi++9QSCio8WJCtWTibPmR5KxrnQ9651/k2Jd7L5II2OMjagxbp2k9MNHqt4gFmTgm4KKfLwD3d73ercJFZlDtQS41H2FXI51qNVPiJ+PA0qVpQcyV9nqlpV64Bc31yZmDx8FYwuytxhZMLYIG6NcAesfmjkCRYEAtJbcyhHvYqGgK1nLcNpojSUcTwOjHmZJpoAW4WscICs0idKX/PoB9Oj9AJF3QrSo6O0I8CJzRvueV9XCDJZyy51pZOcHbyLPJJ1KJ5fb38xVDeyxTy1hKYnnv/I7ZN8vPSyFeSFaCJRxCmnO4clhTBf96dETtBFqGNVyVE+BJZ4aiNSZcuWxvSoNNxVanM4T6/PAiBYvxWzjfDg9P/TpN3yUfVVJlc1FVl1NTOpq+C1JLPEr3zcF6m0JVzYILPQPc8iNAjuRwDYueFioi2NCwvbsRtITZ3Q5siwLZjjyklUrJrECRYZ0FKye5co6efT5kV3ilUaPQAt8AujA9hbIg6JCCU8xdGJKeHqicWwhA8ZZJbdeuHO5fciu+FAezuSvbaQliEzvJfIfHJTzE4hTMXeaIc//Kcr0+mF0NhK5h5OTKNcu9Fxu+FXqcwPF9AsIQKJdfv1bTigq7o8i0mZK6VUk0ZQv2WWrkNE4u9KjSaANL+8q/kppZoJIBjuMg5ZfgdFURDDZc3xKCPh9uXwXEnZXcpkJGhuirDPnh8QzIPCSzceAwu8FlLVguIR8FWz4SM3cFaydzYEAKOC2FYn5Ijaa1AcnYIM15vOPfukAoM1XmLMSWXKGnvn2bu/VgCsWGFvA9CrxfhbPlPm+E+aKUSH3xdu+ZEoNwBOXi9mFtCB6q9qscOZRcS25pjO3rvUAVCF9nO4oyDg+o2UQ8rqHbWtcumrj9b/GOC+DPVR90n6CfgnEKjyrPxJejL0dfjv73jy7sXqwB0PYK/pYXC04wu+VF7J6hWfL7hxFksBxWH55ZRylmFjwXs3jGZjROvLiOXUzWPF8ThxspJAvFi2+p5e+c63NlZJVSavGn/Xd0EdjPXE6lCz9Ud7n5uTFvBs+hRWPOQS19CVBr/Uni1t/ggGNglB0Mvkh4trqY0PiG1d1nTM8Q5vZNi+0u/Ddm1i4Gc3FY/H7kS0L/3xJyl2LT20I/vRmEiDLLMJRU95aQBCF37z2UuTfNvCZwInyg+xkumYHT9Bt4fYbbCig/1YjTGPB1z7bV/Y6D1YJfaDzUoqqidKs2BHHzIuJTMw/jxy+eDxR0yZbq80v6Cy5FkWvLD0ulmSeKtW2SQKXC7N4Qup5Mzvw996zauVXeGvebeXETjjP7DgtXrMTU2jnZkW/sVSWfVjurD7OVSZJmIYtc35Inz+Ry7xLrOvZTBwQ7ma+nzFKZTN57WeRO/yCWnBjdLiLgbYmM55zJnbOlpPTQWXJsKpYKjx/Nt1TqCN4G/fIBBG2B+2E3NqXnGsL88zsJXRGBo1osDmWwG0RIxdLu3dDUQNGIipMEjdVVkSttcFH0rM8ZyaIlaKa7eOCPOk5Im8kUcltJX3ktDh8tkGVGC/4FHCxQupNLOhz0+fTQAMbMoPQUHauEW14rnQxetBtVhcTQEPz+H2rIlBY03uKzPFFXS2btiklDVdmaGT5JYf4o0kCUOTn9i/D47aJodboWpjC1n9/1e5PQXkvLrTgg8V5C16//2aPQ2xwKHdVyw19lzDyYjMXpWh3YNoVIcERcZCd4Lwh7nwHfxpiZh7cZJ+mCHZAgikbLTWS+wHZvcM13KEehAduvpbuuDVonNY7dHdlzvqR31QuEainkTRG1g3BV1W4kpv655uO8pIpvbbm1UaLiAa1WYuiXvCdBJ0PQLhmE8iw8lmaAVetqvwAJeXmmSjjW3gQ0fpVTUQJUly47fd9ntRn2Fx4X5diBVWzytulDTBTNvKNZeV37qQhIpnypmVnSFzWcf2BAO6zphAQkNgA+6wwRqNJrWsyAQUqmnt/xgkjOdWf0tJfn4pd1K4vwyB52ea63duEhuUlwRTK/BjDBFjZ8d1COtn0r0KpxXcaJ9Tpat8nhUYqzG3dIBcnqnHZRuFm0B7cJMFmw0QI7xx8Dy9/7iRw2dPEFx+ocJNljNTv/I07aqQ1mO4W3bAwO4vwLbq89lpZrQ9bzxrV2+AVj4fZ/8e6u/XmyVBS1uPgFR5XnUYtNdzKD4gTG8d7wj1KxuCKnRRMURHa7PHHA9vOL95vmVd2UMrv0/WppVvmALSFq8me1dO3gC4o0R8dDwSjilQBGATVTmH/h1oOkF3jqCa6B/KKYWzVZgS4e0RfVp77g+Db/APd7ZWWZoPPrtY/vZjG9AxK6nj0ZW+AN9nHfdWcYIeyLgaK3LLcSE1KccejQz0at2s0Xb9L/1WRdX250VvSWH5WSVugbhYlOocw7wPDG+vr8F5BjStbVF7zMDy8J/R8gdMajqo7pekxz3jyt3Pdg6ct3m15CvIR4CfES4iXES4iXEC8hXkK8hHgJ8RLiJcRLiP85CK7TCpDPvbauCB+x6Bn9IL5df5VMfHw67p2vFzsu18157mIs0nqDEsgzcyeiTy1c/OC+Pr73zuZ6b0naf8/5Bb87NsFp5pOmD2g6GP8f+53NXJ8AvqF+AmG/DnFcv4p2DKNTiu/NgnQUWh+cT9jUAG9ANmQ2oI246Vms9s4tbXeiAvX2EU/nPU/U5VXqdraIQzLeJpdFuWyyYVRUPNEBIPlT7rc29H0NjVHKqIlxg5u3e6hi9QpkxB2vFnls+9lilFjTVS2NQnXewarMj9fSXBvlhVT7lACWCv0xkaJJIUBZxiMJxfe3YuUK9/lMKcUWIZIoVZP0S0m507/nuREH1VeyUkQO3IOzFIX9Lsl6k0YUYqVKigyFl28nioa1PMsgmqfmYC1YEpJpDcv1gqRz5K/Bpn40Gbqata70fC/XIuwY/ftoT/eRVJVe38ivKtGbxKUw+y96g6I/u9HWcMiuUBjfdIELgzLo6IYCo0UWO7uBZqmhsX3xjYC5oVjfx0o5uSWMkvlqGc3GpnXasaRIXRzP5L3YEO76Bjn1zWpBXzkJMC8kOjUkZ/+WCLOQyUajWAwhraycwEZxuVz02WnmTnemQCVRROdKjVXr0PUT+DfWkgn13dcNoPg6ILivfg4TRSU6/dR122i27Vga5rhypLM4ZKCitG98XXRgo0iz2Ts39C21xCNanN0euj/p9JbUBSy/Q/odElwUKghp1vZS4G/uLR+Q2iYDF+URmfr8HpUR314yiO2043Yw/zl4jUXAjoicD0UnR0ZzxbTKGFgstNSYX9BZPASIDIQ5VYLCs0Zs6jyt2xxkZPvj7caCKkwiQZcsJgxtJDLpIsdbJX2zmiE4ru4YNS0rMjDl6ooA8lL+Upuy06PQgoXN12iN+3vKS7PmD1xhod4BRDGxfAcdYiCa8fgngIoh2s0H+Vn/lKXmS3QG8VcboLHGFlaUW0OdFBL+Byu+L6IR6moeh2oCSMouOgl9Ixi3IWtxI0Pav+JGO3MHPcMjmdk/4kziF2RRZeQ8HB6mu8pxXPJv5Tg+sKcYM1XtkBEOq7ZBmb1NSTZ/Z70Ncq+LAUEabbLS8fRZ4NLO2ndMRLg6j+PFkt10jiiin5wHB03UOwC9r+ITMTbZlvbFivRtjNXr/eFGvHnT3CrxSGma3tpI5ibJNdBtEDw4KcmhmHCk4mzABeiHoIumrNW4bm84a/U5kGSOgJMevUbaTJyD+ukp78n6ETZcHnA6w5nNH1f+TUVUC1pY6Y9MSuqAGhC0pdvQ8Si1CYj7Lt1hI7MPRA/fcLxbJadVSonlgEJX7x8As14np9otNJfl6gpmV+6j+XDCQ1BGT5fXiApbD4oR9ENdv3vXTj+xUNNkXetmJZNkyiRtJ/oxAL93A8wpZo70ApQm5QwF11zPcdSewHt3DpPyMu54xsrIxfVh15qVtfbUpsmQbiQRGerLnCycU23BzimU2lQ57YeQPVe0BNPIveHHmapj5EoYZTUucOJWsMX9ozAvpO2uxJ/Acp2BOUdggejIi1ATaMR9SaIlSZS4aek/jHyc9UMS4YBb1Y+MTJLjfRfRefEi729u89rp9FCJ/m5s65jbrVq1R7XzkCjJBIvtbIL8oqj1J3dWMbHEbWuH32IzhPM7GEL6XyVqqWtq0GeVRNsOGsInA2pL27sOvS01xb+UWB416hPJNCA4OY/bGycEvTNN43Qm1LqJ31HcWXRVtRRm6RMCuTgzrFgsUDTqMNXFdVGUbSkksXrLtFRt7vifcrRdnM2kW29PH47n6tltNB8Det8MMekT8wCr3ZGHT3FumpLyHVK0LfKG6cNkS+dIUfn40uv6HexAvo5Zuw1ZBtKqiqIUH5UKhzEDmkqzAadyrGeIJEFoNP9opWBQbYnUmaD40uJVJ6V2fFXJunuKJCW5pYR/4tAPnI2quC4WwWmgBcV1jqejtWhStW+v92y4FBi2AZL10yJt0rOb9b6cBflbp8Uq7eev2uHwU3EY+yswlsg7SeqJ0psjqolTbKKDi3KZG42J+KzHnUfGgZYkeealu0cPWSL1pktaJc2sttr9IrJd/jWVoc3MOLi5QA+seays/SD+FTPDShxwSVv758Ple9mNjh93gkLSZps5JpbUueuJmi87aV1aSYDrEG5szc4nrEyV8afK9BOQ1ZXDO/7mvZhFaU7LtRXwyg8DS3XD/6S2k1tZqVMthPDPdbX6ApAeKOpToMHWNOktzUKGT4DEWI2lFSsseJXPXvOsh1ZrPrIzRiWKNYY/mB/wFR5OgDHgH4/e05awjK5HTbk/jP7Q7KQ1TwuKL25jMInNT/zUKXhT78pXYypiSGc6p7XJyvFyzdNdhlwdps93v23Wkwk11AiFkh0UTk4299uDkX9nvJ3nKvgBaOQFgKYZIB3WFPcGewNAB4rv8ukB46SldQth49qn6qLbPTdgHZcc10dvOfi7pi2qNa8ZoCNXTP+f2Oc67L/2qXuiTls7BRvP2uWBs3Y2/RgSNNBrlP6ysnvXQ3Sr//n9kT3N8J0MfnLzLzoeMbSZI1qsxgxihBqK131EeLxOSi7LKt8ohe9GySXB3mLJmXTqAbv7DL4g948phbC3ktkrJUnmmQpQYYgk18TgdgbSdXiikZPyRBI3npMKVu3RGMjcBnkXzNwfNvLxsltJza6DQp+h4QvU0NvqpRPtpKW7KJm7pXd5PrlzTlnCzRtvwpYOX3wikWUiPEFhiWL6BLBomQ+RD1sdb+sQfC4qJN7pMj2NMetjBfY0gnvnn2iEk4z3VxNHVivuw4lqeKBzSGmJpLBCNv/UBHKq9bxOb3KFrBMbn3jfBgmHZ23bOv2/pNI1OeC68hD5KU5MX04nzwGrlHchU1de6+eTZJ/c5X2eW4F2M/3mzuHPWC5b+qmeNuMbP9lT9jvmm518BOEdsSQDXO3iZlG649ZuRQKQ1apQKpiXHJk3b5iUEsSwxMwo7bPfucAL8OtWDbH4Dm0Z32x2KtRTVNgFuEWudMiFUlU7O8G440oCmE+Azdzxs2o8oDZZ2jjQ6YSQ+eCuEmXLOjsdiQMA0pob+XUDTByJZHuSGbLdL9+qlTDUQuzp20RqubHgJwep2rZ25K6pmiJxRI4lNTL7QB9at4smMM0jPwjoVlk9L462Sz/Od31+0uYTYMg8bT2V51EViftUFeS8H3QyPWMJa5DQKHiF+L2VKHNSzrNc6Yl95ruNVhL+JOgBSeaLTa7VqDYuisv/TeEH+HstEEoX3/kanUN4YowAiwiw+vmHEPDx2Jb9VASspH54B0Vf8H3UsIKDbIKvPwc4bylA9gRu9u5CNVrlV+ZulQmDCI0aBaqYn6q0skyCwuY1JRME18BAYYNVtKwQrNcCSZ/gI6NSBUprMgm4r7TXkjCTNJeBNBpisPFdNgrskkiceyVJGbR6CwHWY3K1cfbXDZhv+yj1WWbPv8KfJNjczUxy8rOoLGnzW8pKYjU/ESpBE6mMmIL5v+P9M+erYJLnYLbeTNOqve/mWqy2dAWv30T0Hh9WZ12O3GY03m7UhfUZ7pKi9Yvk7GLu3RAJU5QWxOqTLEZPIAda/ZeSWKmUZuZEdtzdJaS/6TO/txaBjcm7FvJdlfKE7OjRSqXM9Qji7D7bxeU7Ia4RUvEk2Xkdtrw0aBMyvGdyu9gs3AgaR2X3wQrSMlfQJp7gpBGd3qR3bI8eemLI9b6MiCY6sBWLe6KOjaqsViYn5UnO/glpv4o8QfKMKBBLPgcvsm2tMFurPivHb+J2sGUT6EzNfFuBS6emn2k/nX5y1HGsWtjO6hMmuUZB0aI7/cil+w+PNDdOUGov8CAUOz8JUL7BbiynAGqgftoe2J5PMl2KLaQgSd7+JKmpyc4xcj+/rK51HPgBLGzqCPYRSBB/rmQPqER931Jl6JrY8IyrznySg+ky6vPreM+hsPT9P3s4pRDtJhwsaBVft0FLf746wiLC158bN4kFs8HadoMoyhBvMVdikghz2httdXQ7vMMTDBlXg9lp1GJq44KjrEYeEgUac9dTPiG/lVruABVIcDcdYv5qS8dF3mx3tSCG8/TV+qyD75T0VYzHsQ1otra0CdHOrYCoiV1JMb7oJAJf9nOIM2455DTolw2vgSYjF/JDdji4Kt8kmstdXj++IyK22+3o/mD25Lv8yXfVJPuo0tFJMo8ermaZJRoY0eBOYWjvzsLibU9JfuIcPDKO1wemaJRtj6LchyIKQpwNmDcaRQS33thCPlpRSI3qWUHQdWNTox+zRQRd7td3PMlVfAfLZbrKt1Ncl3y5a7LdpxgIWBUHu8Tu43X5diL7iI24j+Qf+YxfR1/Cie2kuAgvy+p5dBF+BeuiDh+oxyMIilLOZLClI/CeJAXj+hE29ZoXX7+Cv3XusWrZh+aL/m9OXbRL3zFPwrbiBmrtnX97Qqxjwiut6yajdVW9YUXcxMinwav9AyACWMZqy08EIx3JtbMClGaeuTpGpe/k2zoprL5sDG28xd0X+h/v2nzfV9AHoDZo1g6NYjhkrx9lhdRyW9FZEWGNShzj7WOY2Dgat8MAEE/Yz7se01Kdh7MYYevdvar91sjld1MEG1lnS50W5c8fd6tiJu+XBaUWPzoE6Zq2soUUNWccOt3nDvxxc/yjJ3Fz6pPuGOI+eLhiteJ95nQT3OF5Z7HSOAJxdXRNz7oHzagqllx10eAbp5tlwbFVoSlzqx64X6lM/vVo44xDCG5E/DmIYyxu+nRAYeQ0bd+FtentAlp+zqRrJqF6UVvNP7FF7vF1n276hPH33f/4H1BLAwQUAAIACADJVexIOF/j5UwAAABrAAAAGwAAAHVuaXZlcnNhbC91bml2ZXJzYWwucG5nLnhtbLOxr8jNUShLLSrOzM+zVTLUM1Cyt+PlsikoSi3LTC1XqACKAQUhQEmh0lbJxAjBLc9MKckAqjAwNEMIZqRmpmeU2CqZmyFU6gPNBABQSwECAAAUAAIACABDlFdHDcAxHsABAADaAwAADwAAAAAAAAABAAAAAAAAAAAAbm9uZS9wbGF5ZXIueG1sUEsBAgAAFAACAAgARJRXRyO0Tvv7AgAAsAgAABQAAAAAAAAAAQAAAAAA7QEAAHVuaXZlcnNhbC9wbGF5ZXIueG1sUEsBAgAAFAACAAgAyVXsSB/SzKJDMAAAIFoAABcAAAAAAAAAAAAAAAAAGgUAAHVuaXZlcnNhbC91bml2ZXJzYWwucG5nUEsBAgAAFAACAAgAyVXsSDhf4+VMAAAAawAAABsAAAAAAAAAAQAAAAAAkjUAAHVuaXZlcnNhbC91bml2ZXJzYWwucG5nLnhtbFBLBQYAAAAABAAEAA0BAAAXNgAAAAA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COMMONDATA" val="eyJoZGlkIjoiZWZlZGVmYjY3MWE2OTM4ZGU5MTJlNjJhNTIxOWY5ZDA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CECEC">
            <a:alpha val="68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1772</Words>
  <Application>Microsoft Office PowerPoint</Application>
  <PresentationFormat>宽屏</PresentationFormat>
  <Paragraphs>447</Paragraphs>
  <Slides>59</Slides>
  <Notes>59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9" baseType="lpstr">
      <vt:lpstr>Titillium</vt:lpstr>
      <vt:lpstr>等线</vt:lpstr>
      <vt:lpstr>方正细谭黑简体</vt:lpstr>
      <vt:lpstr>微软雅黑</vt:lpstr>
      <vt:lpstr>Agency FB</vt:lpstr>
      <vt:lpstr>Arial</vt:lpstr>
      <vt:lpstr>Arial Black</vt:lpstr>
      <vt:lpstr>Calibri</vt:lpstr>
      <vt:lpstr>Consolas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</dc:title>
  <dc:subject>PPT</dc:subject>
  <dc:creator>administrator</dc:creator>
  <cp:keywords>PPT</cp:keywords>
  <dc:description>PPT</dc:description>
  <cp:lastModifiedBy>3239695085@qq.com</cp:lastModifiedBy>
  <cp:revision>155</cp:revision>
  <dcterms:created xsi:type="dcterms:W3CDTF">2018-08-24T09:58:00Z</dcterms:created>
  <dcterms:modified xsi:type="dcterms:W3CDTF">2023-12-10T10:49:19Z</dcterms:modified>
  <cp:category>PPT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4903212DE9204D20BE2CFB03BECD20CD_13</vt:lpwstr>
  </property>
  <property fmtid="{D5CDD505-2E9C-101B-9397-08002B2CF9AE}" pid="3" name="KSOProductBuildVer">
    <vt:lpwstr>2052-12.1.0.15374</vt:lpwstr>
  </property>
</Properties>
</file>